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7.xml" ContentType="application/vnd.openxmlformats-officedocument.presentationml.tags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10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1" r:id="rId3"/>
    <p:sldId id="257" r:id="rId4"/>
    <p:sldId id="263" r:id="rId5"/>
    <p:sldId id="258" r:id="rId6"/>
    <p:sldId id="259" r:id="rId7"/>
    <p:sldId id="260" r:id="rId8"/>
    <p:sldId id="261" r:id="rId9"/>
    <p:sldId id="262" r:id="rId10"/>
    <p:sldId id="280" r:id="rId11"/>
    <p:sldId id="266" r:id="rId12"/>
    <p:sldId id="267" r:id="rId13"/>
    <p:sldId id="268" r:id="rId14"/>
    <p:sldId id="270" r:id="rId15"/>
    <p:sldId id="285" r:id="rId16"/>
    <p:sldId id="286" r:id="rId17"/>
    <p:sldId id="283" r:id="rId18"/>
    <p:sldId id="278" r:id="rId19"/>
    <p:sldId id="290" r:id="rId20"/>
    <p:sldId id="288" r:id="rId21"/>
    <p:sldId id="291" r:id="rId22"/>
    <p:sldId id="287" r:id="rId23"/>
    <p:sldId id="275" r:id="rId24"/>
    <p:sldId id="277" r:id="rId25"/>
    <p:sldId id="294" r:id="rId26"/>
    <p:sldId id="293" r:id="rId27"/>
    <p:sldId id="264" r:id="rId28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72C4"/>
    <a:srgbClr val="7FFA4B"/>
    <a:srgbClr val="8FE05F"/>
    <a:srgbClr val="74A1FF"/>
    <a:srgbClr val="FFA448"/>
    <a:srgbClr val="FF985F"/>
    <a:srgbClr val="F18D59"/>
    <a:srgbClr val="FFFFFF"/>
    <a:srgbClr val="71D3FF"/>
    <a:srgbClr val="C4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8"/>
    <p:restoredTop sz="60227"/>
  </p:normalViewPr>
  <p:slideViewPr>
    <p:cSldViewPr snapToGrid="0" snapToObjects="1">
      <p:cViewPr varScale="1">
        <p:scale>
          <a:sx n="66" d="100"/>
          <a:sy n="66" d="100"/>
        </p:scale>
        <p:origin x="1160" y="176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Features</a:t>
            </a:r>
            <a:r>
              <a:rPr lang="en-US" baseline="0" dirty="0"/>
              <a:t> Importance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Weight/Importance of feature 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F1</c:v>
                </c:pt>
                <c:pt idx="1">
                  <c:v>F2</c:v>
                </c:pt>
                <c:pt idx="2">
                  <c:v>F3</c:v>
                </c:pt>
                <c:pt idx="3">
                  <c:v>FN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0.29899999999999999</c:v>
                </c:pt>
                <c:pt idx="1">
                  <c:v>0.23300000000000001</c:v>
                </c:pt>
                <c:pt idx="2">
                  <c:v>0.01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BA-D14C-8A89-DD725FAC25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72390191"/>
        <c:axId val="971010223"/>
      </c:barChart>
      <c:catAx>
        <c:axId val="972390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1010223"/>
        <c:crosses val="autoZero"/>
        <c:auto val="1"/>
        <c:lblAlgn val="ctr"/>
        <c:lblOffset val="100"/>
        <c:noMultiLvlLbl val="0"/>
      </c:catAx>
      <c:valAx>
        <c:axId val="97101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2390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PDP for Feature</a:t>
            </a:r>
            <a:r>
              <a:rPr lang="en-US" baseline="0" dirty="0"/>
              <a:t> 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Change of target for specific value on feature 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"cold"</c:v>
                </c:pt>
                <c:pt idx="1">
                  <c:v>"warm"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0.33300000000000002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BA-D14C-8A89-DD725FAC25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72390191"/>
        <c:axId val="971010223"/>
      </c:barChart>
      <c:catAx>
        <c:axId val="972390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1010223"/>
        <c:crosses val="autoZero"/>
        <c:auto val="1"/>
        <c:lblAlgn val="ctr"/>
        <c:lblOffset val="100"/>
        <c:noMultiLvlLbl val="0"/>
      </c:catAx>
      <c:valAx>
        <c:axId val="97101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2390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SHAP</a:t>
            </a:r>
            <a:r>
              <a:rPr lang="en-US" baseline="0" dirty="0"/>
              <a:t> Plot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Shapley value of each feature value 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F1 = 0</c:v>
                </c:pt>
                <c:pt idx="1">
                  <c:v>F2 = 1</c:v>
                </c:pt>
                <c:pt idx="2">
                  <c:v>F3 = 'blue'</c:v>
                </c:pt>
                <c:pt idx="3">
                  <c:v>FN = 'cold'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-0.29899999999999999</c:v>
                </c:pt>
                <c:pt idx="1">
                  <c:v>-0.12</c:v>
                </c:pt>
                <c:pt idx="2">
                  <c:v>0.28999999999999998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BA-D14C-8A89-DD725FAC25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72390191"/>
        <c:axId val="971010223"/>
      </c:barChart>
      <c:catAx>
        <c:axId val="972390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1010223"/>
        <c:crosses val="autoZero"/>
        <c:auto val="1"/>
        <c:lblAlgn val="ctr"/>
        <c:lblOffset val="100"/>
        <c:noMultiLvlLbl val="0"/>
      </c:catAx>
      <c:valAx>
        <c:axId val="97101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2390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 dirty="0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9741F-D83F-A14B-B34A-5E633500DE8E}" type="datetimeFigureOut">
              <a:rPr lang="el-GR" smtClean="0"/>
              <a:t>20/5/19</a:t>
            </a:fld>
            <a:endParaRPr lang="el-GR" dirty="0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 dirty="0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l-GR"/>
              <a:t>Επεξεργασία στυλ υποδείγματος κειμένου
Δεύτερου επιπέδου
Τρίτου επιπέδου
Τέταρτου επιπέδου
Πέμπτου επιπέδου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12445-86B3-A641-8EF4-1651EC5E5799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29582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l-G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12445-86B3-A641-8EF4-1651EC5E5799}" type="slidenum">
              <a:rPr lang="el-GR" smtClean="0"/>
              <a:t>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871501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12445-86B3-A641-8EF4-1651EC5E5799}" type="slidenum">
              <a:rPr lang="el-GR" smtClean="0"/>
              <a:t>10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82979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12445-86B3-A641-8EF4-1651EC5E5799}" type="slidenum">
              <a:rPr lang="el-GR" smtClean="0"/>
              <a:t>11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02543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12445-86B3-A641-8EF4-1651EC5E5799}" type="slidenum">
              <a:rPr lang="el-GR" smtClean="0"/>
              <a:t>12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85359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12445-86B3-A641-8EF4-1651EC5E5799}" type="slidenum">
              <a:rPr lang="el-GR" smtClean="0"/>
              <a:t>13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09868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12445-86B3-A641-8EF4-1651EC5E5799}" type="slidenum">
              <a:rPr lang="el-GR" smtClean="0"/>
              <a:t>14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38752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12445-86B3-A641-8EF4-1651EC5E5799}" type="slidenum">
              <a:rPr lang="el-GR" smtClean="0"/>
              <a:t>15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79316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12445-86B3-A641-8EF4-1651EC5E5799}" type="slidenum">
              <a:rPr lang="el-GR" smtClean="0"/>
              <a:t>16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84492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12445-86B3-A641-8EF4-1651EC5E5799}" type="slidenum">
              <a:rPr lang="el-GR" smtClean="0"/>
              <a:t>17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89455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12445-86B3-A641-8EF4-1651EC5E5799}" type="slidenum">
              <a:rPr lang="el-GR" smtClean="0"/>
              <a:t>18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326610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12445-86B3-A641-8EF4-1651EC5E5799}" type="slidenum">
              <a:rPr lang="el-GR" smtClean="0"/>
              <a:t>19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58091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12445-86B3-A641-8EF4-1651EC5E5799}" type="slidenum">
              <a:rPr lang="el-GR" smtClean="0"/>
              <a:t>2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16621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12445-86B3-A641-8EF4-1651EC5E5799}" type="slidenum">
              <a:rPr lang="el-GR" smtClean="0"/>
              <a:t>20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1419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12445-86B3-A641-8EF4-1651EC5E5799}" type="slidenum">
              <a:rPr lang="el-GR" smtClean="0"/>
              <a:t>21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426341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12445-86B3-A641-8EF4-1651EC5E5799}" type="slidenum">
              <a:rPr lang="el-GR" smtClean="0"/>
              <a:t>22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12702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12445-86B3-A641-8EF4-1651EC5E5799}" type="slidenum">
              <a:rPr lang="el-GR" smtClean="0"/>
              <a:t>23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6844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12445-86B3-A641-8EF4-1651EC5E5799}" type="slidenum">
              <a:rPr lang="el-GR" smtClean="0"/>
              <a:t>24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2759059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12445-86B3-A641-8EF4-1651EC5E5799}" type="slidenum">
              <a:rPr lang="el-GR" smtClean="0"/>
              <a:t>25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414979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12445-86B3-A641-8EF4-1651EC5E5799}" type="slidenum">
              <a:rPr lang="el-GR" smtClean="0"/>
              <a:t>26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78627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Ευχαριστώ για την προσοχή σας. </a:t>
            </a:r>
          </a:p>
          <a:p>
            <a:endParaRPr lang="el-GR" dirty="0"/>
          </a:p>
          <a:p>
            <a:r>
              <a:rPr lang="el-GR" dirty="0"/>
              <a:t>Ελπίζω να έγινε κατανοητό το </a:t>
            </a:r>
            <a:r>
              <a:rPr lang="en-US" dirty="0"/>
              <a:t>Explainable ML. </a:t>
            </a:r>
            <a:endParaRPr lang="el-GR" dirty="0"/>
          </a:p>
          <a:p>
            <a:endParaRPr lang="el-GR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12445-86B3-A641-8EF4-1651EC5E5799}" type="slidenum">
              <a:rPr lang="el-GR" smtClean="0"/>
              <a:t>27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247809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12445-86B3-A641-8EF4-1651EC5E5799}" type="slidenum">
              <a:rPr lang="el-GR" smtClean="0"/>
              <a:t>3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37044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12445-86B3-A641-8EF4-1651EC5E5799}" type="slidenum">
              <a:rPr lang="el-GR" smtClean="0"/>
              <a:t>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47960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12445-86B3-A641-8EF4-1651EC5E5799}" type="slidenum">
              <a:rPr lang="el-GR" smtClean="0"/>
              <a:t>5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88396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12445-86B3-A641-8EF4-1651EC5E5799}" type="slidenum">
              <a:rPr lang="el-GR" smtClean="0"/>
              <a:t>6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88368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12445-86B3-A641-8EF4-1651EC5E5799}" type="slidenum">
              <a:rPr lang="el-GR" smtClean="0"/>
              <a:t>7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83632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12445-86B3-A641-8EF4-1651EC5E5799}" type="slidenum">
              <a:rPr lang="el-GR" smtClean="0"/>
              <a:t>8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078111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12445-86B3-A641-8EF4-1651EC5E5799}" type="slidenum">
              <a:rPr lang="el-GR" smtClean="0"/>
              <a:t>9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064027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960E539-BEB3-604D-B85E-66F467BBB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893EB8BE-E5E5-B149-BE0E-1832CF74F3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3BCF5FD9-6FDE-2947-A006-000D1EF92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C9BC-0BE5-0544-BFA0-E597A2ACD96B}" type="datetime1">
              <a:rPr lang="en-US" smtClean="0"/>
              <a:t>5/20/19</a:t>
            </a:fld>
            <a:endParaRPr lang="el-GR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8B22A53-E74C-5F4C-BC61-B9C6D3075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2CFF76A1-75E9-B346-B089-5D95A91B6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682-AA8E-4C48-8072-DBBA164E5C50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034837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220BCB2-070C-1A45-8DCC-5EF50ADF5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FD2810DE-07F6-F24F-A153-A138BBEE25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l-GR"/>
              <a:t>Επεξεργασία στυλ υποδείγματος κειμένου
Δεύτερου επιπέδου
Τρίτου επιπέδου
Τέταρτου επιπέδου
Πέμπτου επιπέδου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BE51C8B6-2205-8C46-8D2F-39DBB2FC5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6679A-CBA5-344F-BB47-23ED337A8C5D}" type="datetime1">
              <a:rPr lang="en-US" smtClean="0"/>
              <a:t>5/20/19</a:t>
            </a:fld>
            <a:endParaRPr lang="el-GR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206EBE0-AE9C-0843-8973-4850F456D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F87426C-ABDC-574B-99EF-E109FB1A6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682-AA8E-4C48-8072-DBBA164E5C50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73317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B598ECF2-97D8-CF4A-8217-99FC7B73C7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A82EB672-B897-0A48-A937-4589F9C6C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l-GR"/>
              <a:t>Επεξεργασία στυλ υποδείγματος κειμένου
Δεύτερου επιπέδου
Τρίτου επιπέδου
Τέταρτου επιπέδου
Πέμπτου επιπέδου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88857D5A-F278-B844-B9CF-9A6F0EEB3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1C8D5-C19E-9946-8D69-C305379450A2}" type="datetime1">
              <a:rPr lang="en-US" smtClean="0"/>
              <a:t>5/20/19</a:t>
            </a:fld>
            <a:endParaRPr lang="el-GR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0893F1A-008B-D84A-A4D2-A3D158D1B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07081A0D-CB0A-434E-8F1D-B3B38D27B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682-AA8E-4C48-8072-DBBA164E5C50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54777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3BF0E85-FB5F-3D4B-B58D-3058919B9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0C31C6E-3851-7144-A908-045970354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/>
              <a:t>Επεξεργασία στυλ υποδείγματος κειμένου
Δεύτερου επιπέδου
Τρίτου επιπέδου
Τέταρτου επιπέδου
Πέμπτου επιπέδου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851951A7-624F-A04A-AE19-1076909DD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CD24-2F6B-5241-8E12-37056CC7AA62}" type="datetime1">
              <a:rPr lang="en-US" smtClean="0"/>
              <a:t>5/20/19</a:t>
            </a:fld>
            <a:endParaRPr lang="el-GR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CDE24205-E00B-334F-BDC1-9A732DBCE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4AEFE21-50BD-B64C-8AF8-51A08928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682-AA8E-4C48-8072-DBBA164E5C50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7087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B49DEF6-7AA7-0A47-8902-65723E7C9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22BB5A28-8633-0843-BC73-48F802C24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/>
              <a:t>Επεξεργασία στυλ υποδείγματος κειμένου
Δεύτερου επιπέδου
Τρίτου επιπέδου
Τέταρτου επιπέδου
Πέμπτου επιπέδου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775F09AE-DE17-E64F-9391-2AFE95437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1061C-4DDE-B549-A964-0A22FD74CEA9}" type="datetime1">
              <a:rPr lang="en-US" smtClean="0"/>
              <a:t>5/20/19</a:t>
            </a:fld>
            <a:endParaRPr lang="el-GR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2BBE1E38-BAEC-5944-9454-B3851D09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174992B7-3378-5A48-885D-9E50BBCB5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682-AA8E-4C48-8072-DBBA164E5C50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733231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7A68854-5407-2841-8BC8-9859A4A7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285FF32-8679-AF47-A872-AF5D503A49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l-GR"/>
              <a:t>Επεξεργασία στυλ υποδείγματος κειμένου
Δεύτερου επιπέδου
Τρίτου επιπέδου
Τέταρτου επιπέδου
Πέμπτου επιπέδου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9001306C-E869-B241-9BB3-B1EE7B02F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l-GR"/>
              <a:t>Επεξεργασία στυλ υποδείγματος κειμένου
Δεύτερου επιπέδου
Τρίτου επιπέδου
Τέταρτου επιπέδου
Πέμπτου επιπέδου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FCA3A9BC-3A80-624C-8E97-9E8399607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459C-4816-1B46-8233-6B9FB15730AE}" type="datetime1">
              <a:rPr lang="en-US" smtClean="0"/>
              <a:t>5/20/19</a:t>
            </a:fld>
            <a:endParaRPr lang="el-GR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2072D26B-F4FE-DA46-9108-168BACCF6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47499ADB-62CE-0040-9967-D4DC4192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682-AA8E-4C48-8072-DBBA164E5C50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67210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93D174F-1B51-B541-BF18-733264F99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C193AC70-CBD8-774B-8D25-F1F9B03DC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l-GR"/>
              <a:t>Επεξεργασία στυλ υποδείγματος κειμένου
Δεύτερου επιπέδου
Τρίτου επιπέδου
Τέταρτου επιπέδου
Πέμπτου επιπέδου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07888056-C98A-6441-BEF5-593D0C301F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l-GR"/>
              <a:t>Επεξεργασία στυλ υποδείγματος κειμένου
Δεύτερου επιπέδου
Τρίτου επιπέδου
Τέταρτου επιπέδου
Πέμπτου επιπέδου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F552EC9D-AF69-F847-8B66-F03A76C036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l-GR"/>
              <a:t>Επεξεργασία στυλ υποδείγματος κειμένου
Δεύτερου επιπέδου
Τρίτου επιπέδου
Τέταρτου επιπέδου
Πέμπτου επιπέδου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D6FA815F-4855-8144-BFAF-BD75B6ECCC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l-GR"/>
              <a:t>Επεξεργασία στυλ υποδείγματος κειμένου
Δεύτερου επιπέδου
Τρίτου επιπέδου
Τέταρτου επιπέδου
Πέμπτου επιπέδου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7CB73DF0-A54A-6C4E-A645-987DA29E2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7CE49-E48D-AC45-B37F-4AA162F2381B}" type="datetime1">
              <a:rPr lang="en-US" smtClean="0"/>
              <a:t>5/20/19</a:t>
            </a:fld>
            <a:endParaRPr lang="el-GR" dirty="0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0A47BDC6-6D85-2944-BBDC-F4094100B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5B3B7A11-B4A7-BE4A-B128-107A6E7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682-AA8E-4C48-8072-DBBA164E5C50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5834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9B3FE5A-BE59-154A-AFFD-1215E9D9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F8EDD40D-FEA3-6A42-82A9-7EE9E352A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AE79-6BA1-4048-8583-7C7DC82CF4DF}" type="datetime1">
              <a:rPr lang="en-US" smtClean="0"/>
              <a:t>5/20/19</a:t>
            </a:fld>
            <a:endParaRPr lang="el-GR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EDE45430-3BC5-D045-8D83-E5E0E215F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188D8234-F540-C743-A066-14B122555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682-AA8E-4C48-8072-DBBA164E5C50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35216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5ABBA31E-CB61-8F4A-B673-9B9832840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4F4C7-8FDB-6A46-BDB9-CC302490AAB2}" type="datetime1">
              <a:rPr lang="en-US" smtClean="0"/>
              <a:t>5/20/19</a:t>
            </a:fld>
            <a:endParaRPr lang="el-GR" dirty="0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CA49FFC1-1F5C-1F46-A366-039B7333E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F1E43ACB-A1AB-BD41-A7D7-0ADFCA149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682-AA8E-4C48-8072-DBBA164E5C50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845433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944E51D-D8C4-9940-8467-A8290021C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366AA23-3D2F-A746-B86D-D378ECD6E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l-GR"/>
              <a:t>Επεξεργασία στυλ υποδείγματος κειμένου
Δεύτερου επιπέδου
Τρίτου επιπέδου
Τέταρτου επιπέδου
Πέμπτου επιπέδου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6AF43CE4-F956-1F4F-8574-A55067921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l-GR"/>
              <a:t>Επεξεργασία στυλ υποδείγματος κειμένου
Δεύτερου επιπέδου
Τρίτου επιπέδου
Τέταρτου επιπέδου
Πέμπτου επιπέδου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54311CB6-10E2-4047-A823-FDA06F018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D8D38-F990-3840-83D2-B7F4E50599E7}" type="datetime1">
              <a:rPr lang="en-US" smtClean="0"/>
              <a:t>5/20/19</a:t>
            </a:fld>
            <a:endParaRPr lang="el-GR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EDABBD08-C60F-DB42-9124-6EBFB23D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3DE2B3B9-B541-CA41-B84D-F5F51C76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682-AA8E-4C48-8072-DBBA164E5C50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9811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3749E0F-0591-8043-9FC5-415D1369E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F036ACC2-E4C5-BF40-A4FA-ED04ABACE9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 dirty="0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87AB0E88-2168-2142-88C3-4CF376AB1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l-GR"/>
              <a:t>Επεξεργασία στυλ υποδείγματος κειμένου
Δεύτερου επιπέδου
Τρίτου επιπέδου
Τέταρτου επιπέδου
Πέμπτου επιπέδου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C1E058C8-04E7-E949-ADCC-A3553A45E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B7198-77BC-8C41-B65E-1B90767286B6}" type="datetime1">
              <a:rPr lang="en-US" smtClean="0"/>
              <a:t>5/20/19</a:t>
            </a:fld>
            <a:endParaRPr lang="el-GR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CC72C806-9B90-F64C-9F05-4312D040A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720E4C1A-0C55-5A47-A52D-3219A32F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682-AA8E-4C48-8072-DBBA164E5C50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56143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D5B9DD0E-1BD3-5A4F-9E3C-7F72E6F8C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275D195B-06BB-5745-A991-D7DCF7EA1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l-GR"/>
              <a:t>Επεξεργασία στυλ υποδείγματος κειμένου
Δεύτερου επιπέδου
Τρίτου επιπέδου
Τέταρτου επιπέδου
Πέμπτου επιπέδου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A460331F-4D9B-A443-890C-90713E254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3523E-CCD2-4E41-9522-1EC07551B77D}" type="datetime1">
              <a:rPr lang="en-US" smtClean="0"/>
              <a:t>5/20/19</a:t>
            </a:fld>
            <a:endParaRPr lang="el-GR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4ED4217-1A13-8F4A-A422-AC9F4FA77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49B57A78-E4BE-5D47-B680-7E494C2984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4D682-AA8E-4C48-8072-DBBA164E5C50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9516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amollas@csd.auth.g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8.svg"/><Relationship Id="rId1" Type="http://schemas.openxmlformats.org/officeDocument/2006/relationships/tags" Target="../tags/tag6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22.jpg"/><Relationship Id="rId15" Type="http://schemas.openxmlformats.org/officeDocument/2006/relationships/image" Target="../media/image47.png"/><Relationship Id="rId10" Type="http://schemas.openxmlformats.org/officeDocument/2006/relationships/image" Target="../media/image43.png"/><Relationship Id="rId4" Type="http://schemas.openxmlformats.org/officeDocument/2006/relationships/image" Target="../media/image17.png"/><Relationship Id="rId9" Type="http://schemas.openxmlformats.org/officeDocument/2006/relationships/image" Target="../media/image42.svg"/><Relationship Id="rId1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6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11" Type="http://schemas.openxmlformats.org/officeDocument/2006/relationships/image" Target="../media/image54.png"/><Relationship Id="rId5" Type="http://schemas.openxmlformats.org/officeDocument/2006/relationships/image" Target="../media/image50.png"/><Relationship Id="rId10" Type="http://schemas.openxmlformats.org/officeDocument/2006/relationships/image" Target="../media/image35.png"/><Relationship Id="rId4" Type="http://schemas.microsoft.com/office/2007/relationships/hdphoto" Target="../media/hdphoto6.wdp"/><Relationship Id="rId9" Type="http://schemas.openxmlformats.org/officeDocument/2006/relationships/image" Target="../media/image34.png"/><Relationship Id="rId14" Type="http://schemas.openxmlformats.org/officeDocument/2006/relationships/image" Target="../media/image5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17.png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0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9.png"/><Relationship Id="rId5" Type="http://schemas.openxmlformats.org/officeDocument/2006/relationships/image" Target="../media/image22.jp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.png"/><Relationship Id="rId18" Type="http://schemas.openxmlformats.org/officeDocument/2006/relationships/image" Target="../media/image15.jp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12" Type="http://schemas.openxmlformats.org/officeDocument/2006/relationships/image" Target="../media/image11.jpg"/><Relationship Id="rId17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jpg"/><Relationship Id="rId5" Type="http://schemas.microsoft.com/office/2007/relationships/hdphoto" Target="../media/hdphoto1.wdp"/><Relationship Id="rId15" Type="http://schemas.openxmlformats.org/officeDocument/2006/relationships/image" Target="../media/image12.jpg"/><Relationship Id="rId10" Type="http://schemas.openxmlformats.org/officeDocument/2006/relationships/image" Target="../media/image9.jp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0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9.png"/><Relationship Id="rId5" Type="http://schemas.openxmlformats.org/officeDocument/2006/relationships/image" Target="../media/image22.jp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40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39.png"/><Relationship Id="rId5" Type="http://schemas.openxmlformats.org/officeDocument/2006/relationships/image" Target="../media/image22.jp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17.png"/><Relationship Id="rId9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mailto:iamollas@csd.auth.gr" TargetMode="External"/><Relationship Id="rId3" Type="http://schemas.openxmlformats.org/officeDocument/2006/relationships/image" Target="../media/image3.png"/><Relationship Id="rId7" Type="http://schemas.microsoft.com/office/2007/relationships/hdphoto" Target="../media/hdphoto8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microsoft.com/office/2007/relationships/hdphoto" Target="../media/hdphoto7.wdp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16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microsoft.com/office/2007/relationships/hdphoto" Target="../media/hdphoto4.wdp"/><Relationship Id="rId9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7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microsoft.com/office/2007/relationships/hdphoto" Target="../media/hdphoto5.wdp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0CA7C41-349A-364F-B7B8-395F4FE68C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Explainable </a:t>
            </a:r>
            <a:b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Machine Learning</a:t>
            </a:r>
            <a:endParaRPr lang="el-GR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06EA083-AEC1-844F-BF72-EB945F5C6F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Ioannis Mollas</a:t>
            </a:r>
          </a:p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  <a:hlinkClick r:id="rId3"/>
              </a:rPr>
              <a:t>iamollas@csd.auth.gr</a:t>
            </a:r>
            <a:endParaRPr lang="en-US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201</a:t>
            </a:r>
            <a:r>
              <a:rPr lang="el-GR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9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EED4DCFF-D413-2D4B-B831-9199D35CF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WatercolorSponge brushSize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587" y="6021387"/>
            <a:ext cx="2159000" cy="736600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CEE01A4-3E2B-654A-9C9E-94D803B255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aintStrokes intensity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4086" y="6021387"/>
            <a:ext cx="2239263" cy="7366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AEADECB-E6E1-5948-8814-B9CC6E1A3F5A}"/>
              </a:ext>
            </a:extLst>
          </p:cNvPr>
          <p:cNvGrpSpPr/>
          <p:nvPr/>
        </p:nvGrpSpPr>
        <p:grpSpPr>
          <a:xfrm>
            <a:off x="9514193" y="14958"/>
            <a:ext cx="3866101" cy="926670"/>
            <a:chOff x="9514193" y="14958"/>
            <a:chExt cx="3866101" cy="926670"/>
          </a:xfrm>
        </p:grpSpPr>
        <p:sp>
          <p:nvSpPr>
            <p:cNvPr id="11" name="Ορθογώνιο 10">
              <a:extLst>
                <a:ext uri="{FF2B5EF4-FFF2-40B4-BE49-F238E27FC236}">
                  <a16:creationId xmlns:a16="http://schemas.microsoft.com/office/drawing/2014/main" id="{48EF0FAA-235A-9E41-AA4D-89675F0DBAEB}"/>
                </a:ext>
              </a:extLst>
            </p:cNvPr>
            <p:cNvSpPr/>
            <p:nvPr/>
          </p:nvSpPr>
          <p:spPr>
            <a:xfrm rot="2280000">
              <a:off x="10071816" y="405573"/>
              <a:ext cx="3002691" cy="2944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pic>
          <p:nvPicPr>
            <p:cNvPr id="10" name="Εικόνα 9" descr="Εικόνα που περιέχει κτίριο, υπαίθριος&#10;&#10;&#10;&#10;Η περιγραφή δημιουργήθηκε αυτόματα">
              <a:extLst>
                <a:ext uri="{FF2B5EF4-FFF2-40B4-BE49-F238E27FC236}">
                  <a16:creationId xmlns:a16="http://schemas.microsoft.com/office/drawing/2014/main" id="{ECE4AA6E-A9BA-4A42-AF87-6910A918B9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92014" r="64505"/>
            <a:stretch/>
          </p:blipFill>
          <p:spPr>
            <a:xfrm rot="2259549">
              <a:off x="9827741" y="558007"/>
              <a:ext cx="3245708" cy="365125"/>
            </a:xfrm>
            <a:prstGeom prst="rect">
              <a:avLst/>
            </a:prstGeom>
          </p:spPr>
        </p:pic>
        <p:pic>
          <p:nvPicPr>
            <p:cNvPr id="12" name="Εικόνα 11" descr="Εικόνα που περιέχει κτίριο, υπαίθριος&#10;&#10;&#10;&#10;Η περιγραφή δημιουργήθηκε αυτόματα">
              <a:extLst>
                <a:ext uri="{FF2B5EF4-FFF2-40B4-BE49-F238E27FC236}">
                  <a16:creationId xmlns:a16="http://schemas.microsoft.com/office/drawing/2014/main" id="{981153A3-4943-CA45-B85C-B880BB3CE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92014" r="64505"/>
            <a:stretch/>
          </p:blipFill>
          <p:spPr>
            <a:xfrm rot="2259549">
              <a:off x="10134586" y="136138"/>
              <a:ext cx="3245708" cy="365125"/>
            </a:xfrm>
            <a:prstGeom prst="rect">
              <a:avLst/>
            </a:prstGeom>
          </p:spPr>
        </p:pic>
        <p:sp>
          <p:nvSpPr>
            <p:cNvPr id="13" name="Ορθογώνιο 12">
              <a:extLst>
                <a:ext uri="{FF2B5EF4-FFF2-40B4-BE49-F238E27FC236}">
                  <a16:creationId xmlns:a16="http://schemas.microsoft.com/office/drawing/2014/main" id="{5A12B4A9-0370-C447-8C7D-C383748409F8}"/>
                </a:ext>
              </a:extLst>
            </p:cNvPr>
            <p:cNvSpPr/>
            <p:nvPr/>
          </p:nvSpPr>
          <p:spPr>
            <a:xfrm rot="2280000">
              <a:off x="10299123" y="14958"/>
              <a:ext cx="3002691" cy="35236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15" name="Ορθογώνιο 14">
              <a:extLst>
                <a:ext uri="{FF2B5EF4-FFF2-40B4-BE49-F238E27FC236}">
                  <a16:creationId xmlns:a16="http://schemas.microsoft.com/office/drawing/2014/main" id="{1F09840D-3436-BC44-96A9-5A001AC0B488}"/>
                </a:ext>
              </a:extLst>
            </p:cNvPr>
            <p:cNvSpPr/>
            <p:nvPr/>
          </p:nvSpPr>
          <p:spPr>
            <a:xfrm rot="2280000">
              <a:off x="9514193" y="813919"/>
              <a:ext cx="3540227" cy="12770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</p:grpSp>
    </p:spTree>
    <p:extLst>
      <p:ext uri="{BB962C8B-B14F-4D97-AF65-F5344CB8AC3E}">
        <p14:creationId xmlns:p14="http://schemas.microsoft.com/office/powerpoint/2010/main" val="312169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85"/>
    </mc:Choice>
    <mc:Fallback xmlns="">
      <p:transition spd="slow" advTm="1798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Τίτλος 1">
            <a:extLst>
              <a:ext uri="{FF2B5EF4-FFF2-40B4-BE49-F238E27FC236}">
                <a16:creationId xmlns:a16="http://schemas.microsoft.com/office/drawing/2014/main" id="{B466617B-DFB8-4747-915E-12BDEF5087E2}"/>
              </a:ext>
            </a:extLst>
          </p:cNvPr>
          <p:cNvSpPr txBox="1">
            <a:spLocks/>
          </p:cNvSpPr>
          <p:nvPr/>
        </p:nvSpPr>
        <p:spPr>
          <a:xfrm>
            <a:off x="1109980" y="4277356"/>
            <a:ext cx="9966960" cy="1560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800" b="1" dirty="0">
                <a:solidFill>
                  <a:schemeClr val="accent1"/>
                </a:solidFill>
              </a:rPr>
              <a:t>Shapes of Explanations</a:t>
            </a: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ADA33D73-4EE0-BB40-8FF0-89F968636F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86" r="1" b="20191"/>
          <a:stretch/>
        </p:blipFill>
        <p:spPr>
          <a:xfrm>
            <a:off x="243840" y="256540"/>
            <a:ext cx="11704320" cy="4264660"/>
          </a:xfrm>
          <a:prstGeom prst="rect">
            <a:avLst/>
          </a:prstGeom>
        </p:spPr>
      </p:pic>
      <p:sp>
        <p:nvSpPr>
          <p:cNvPr id="9" name="Ορθογώνιο 6">
            <a:extLst>
              <a:ext uri="{FF2B5EF4-FFF2-40B4-BE49-F238E27FC236}">
                <a16:creationId xmlns:a16="http://schemas.microsoft.com/office/drawing/2014/main" id="{36C97A76-BCC4-0F4B-B1C8-09DA491741F5}"/>
              </a:ext>
            </a:extLst>
          </p:cNvPr>
          <p:cNvSpPr/>
          <p:nvPr/>
        </p:nvSpPr>
        <p:spPr>
          <a:xfrm>
            <a:off x="680224" y="657410"/>
            <a:ext cx="2372942" cy="2372942"/>
          </a:xfrm>
          <a:prstGeom prst="rect">
            <a:avLst/>
          </a:prstGeom>
          <a:gradFill>
            <a:gsLst>
              <a:gs pos="0">
                <a:srgbClr val="FFFFFF"/>
              </a:gs>
              <a:gs pos="50000">
                <a:srgbClr val="FFFFFF"/>
              </a:gs>
              <a:gs pos="100000">
                <a:srgbClr val="FFFFFF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1200" dirty="0">
                <a:solidFill>
                  <a:sysClr val="windowText" lastClr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IF Proline&gt;=990.0 THEN Wine=1</a:t>
            </a:r>
          </a:p>
          <a:p>
            <a:r>
              <a:rPr lang="en" sz="1200" dirty="0">
                <a:solidFill>
                  <a:sysClr val="windowText" lastClr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IF Color intensity&lt;=3.85 AND Color intensity&lt;=3.52 THEN Wine=2 </a:t>
            </a:r>
          </a:p>
          <a:p>
            <a:r>
              <a:rPr lang="en" sz="1200" dirty="0">
                <a:solidFill>
                  <a:sysClr val="windowText" lastClr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IF Flavanoids&lt;=1.41 AND Proline&gt;=470.0 THEN Wine=3 </a:t>
            </a:r>
          </a:p>
          <a:p>
            <a:r>
              <a:rPr lang="en" sz="1200" dirty="0">
                <a:solidFill>
                  <a:sysClr val="windowText" lastClr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IF Proline&gt;=680.0 AND Alcohol&gt;=12.93 THEN Wine=1 </a:t>
            </a:r>
          </a:p>
          <a:p>
            <a:r>
              <a:rPr lang="en" sz="1200" dirty="0">
                <a:solidFill>
                  <a:sysClr val="windowText" lastClr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IF Hue&gt;=0.69 THEN Wine=2</a:t>
            </a:r>
          </a:p>
          <a:p>
            <a:r>
              <a:rPr lang="en" sz="1200" dirty="0">
                <a:solidFill>
                  <a:sysClr val="windowText" lastClr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IF TRUE THEN Wine=2</a:t>
            </a:r>
            <a:endParaRPr lang="en" sz="1200" dirty="0">
              <a:solidFill>
                <a:sysClr val="windowText" lastClr="000000"/>
              </a:solidFill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0" name="Ορθογώνιο 6">
            <a:extLst>
              <a:ext uri="{FF2B5EF4-FFF2-40B4-BE49-F238E27FC236}">
                <a16:creationId xmlns:a16="http://schemas.microsoft.com/office/drawing/2014/main" id="{2B1992FA-6763-4D4C-8039-63D0C4E6072C}"/>
              </a:ext>
            </a:extLst>
          </p:cNvPr>
          <p:cNvSpPr/>
          <p:nvPr/>
        </p:nvSpPr>
        <p:spPr>
          <a:xfrm>
            <a:off x="680224" y="3428999"/>
            <a:ext cx="2372942" cy="821127"/>
          </a:xfrm>
          <a:prstGeom prst="rect">
            <a:avLst/>
          </a:prstGeom>
          <a:gradFill>
            <a:gsLst>
              <a:gs pos="0">
                <a:srgbClr val="FFFFFF"/>
              </a:gs>
              <a:gs pos="50000">
                <a:srgbClr val="FFFFFF"/>
              </a:gs>
              <a:gs pos="100000">
                <a:srgbClr val="FFFFFF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400" dirty="0">
                <a:solidFill>
                  <a:sysClr val="windowText" lastClr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Textual Form</a:t>
            </a:r>
          </a:p>
        </p:txBody>
      </p:sp>
      <p:sp>
        <p:nvSpPr>
          <p:cNvPr id="11" name="Ορθογώνιο 6">
            <a:extLst>
              <a:ext uri="{FF2B5EF4-FFF2-40B4-BE49-F238E27FC236}">
                <a16:creationId xmlns:a16="http://schemas.microsoft.com/office/drawing/2014/main" id="{2ADDC1F2-4CF9-C044-BB5F-84267A36FF11}"/>
              </a:ext>
            </a:extLst>
          </p:cNvPr>
          <p:cNvSpPr/>
          <p:nvPr/>
        </p:nvSpPr>
        <p:spPr>
          <a:xfrm>
            <a:off x="6217920" y="657410"/>
            <a:ext cx="2372942" cy="2372942"/>
          </a:xfrm>
          <a:prstGeom prst="rect">
            <a:avLst/>
          </a:prstGeom>
          <a:gradFill>
            <a:gsLst>
              <a:gs pos="0">
                <a:srgbClr val="FFFFFF"/>
              </a:gs>
              <a:gs pos="50000">
                <a:srgbClr val="FFFFFF"/>
              </a:gs>
              <a:gs pos="100000">
                <a:srgbClr val="FFFFFF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sz="1200" dirty="0">
              <a:solidFill>
                <a:sysClr val="windowText" lastClr="000000"/>
              </a:solidFill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" name="Ορθογώνιο 6">
            <a:extLst>
              <a:ext uri="{FF2B5EF4-FFF2-40B4-BE49-F238E27FC236}">
                <a16:creationId xmlns:a16="http://schemas.microsoft.com/office/drawing/2014/main" id="{C3283E0B-DB61-F641-9B7E-98FF736F1039}"/>
              </a:ext>
            </a:extLst>
          </p:cNvPr>
          <p:cNvSpPr/>
          <p:nvPr/>
        </p:nvSpPr>
        <p:spPr>
          <a:xfrm>
            <a:off x="3449072" y="657410"/>
            <a:ext cx="2372942" cy="2372942"/>
          </a:xfrm>
          <a:prstGeom prst="rect">
            <a:avLst/>
          </a:prstGeom>
          <a:gradFill>
            <a:gsLst>
              <a:gs pos="0">
                <a:srgbClr val="FFFFFF"/>
              </a:gs>
              <a:gs pos="50000">
                <a:srgbClr val="FFFFFF"/>
              </a:gs>
              <a:gs pos="100000">
                <a:srgbClr val="FFFFFF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sz="1200" dirty="0">
              <a:solidFill>
                <a:sysClr val="windowText" lastClr="000000"/>
              </a:solidFill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3" name="Ορθογώνιο 6">
            <a:extLst>
              <a:ext uri="{FF2B5EF4-FFF2-40B4-BE49-F238E27FC236}">
                <a16:creationId xmlns:a16="http://schemas.microsoft.com/office/drawing/2014/main" id="{FC5F0727-5A2B-054E-954C-B61EB1066B9D}"/>
              </a:ext>
            </a:extLst>
          </p:cNvPr>
          <p:cNvSpPr/>
          <p:nvPr/>
        </p:nvSpPr>
        <p:spPr>
          <a:xfrm>
            <a:off x="9134033" y="657410"/>
            <a:ext cx="2372942" cy="2372942"/>
          </a:xfrm>
          <a:prstGeom prst="rect">
            <a:avLst/>
          </a:prstGeom>
          <a:gradFill>
            <a:gsLst>
              <a:gs pos="0">
                <a:srgbClr val="FFFFFF"/>
              </a:gs>
              <a:gs pos="50000">
                <a:srgbClr val="FFFFFF"/>
              </a:gs>
              <a:gs pos="100000">
                <a:srgbClr val="FFFFFF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sz="1200" dirty="0">
              <a:solidFill>
                <a:sysClr val="windowText" lastClr="000000"/>
              </a:solidFill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5" name="Ορθογώνιο 6">
            <a:extLst>
              <a:ext uri="{FF2B5EF4-FFF2-40B4-BE49-F238E27FC236}">
                <a16:creationId xmlns:a16="http://schemas.microsoft.com/office/drawing/2014/main" id="{F7C1E8C0-DB69-1548-BFFD-254F34AAE38F}"/>
              </a:ext>
            </a:extLst>
          </p:cNvPr>
          <p:cNvSpPr/>
          <p:nvPr/>
        </p:nvSpPr>
        <p:spPr>
          <a:xfrm>
            <a:off x="3449072" y="3428998"/>
            <a:ext cx="2372942" cy="821127"/>
          </a:xfrm>
          <a:prstGeom prst="rect">
            <a:avLst/>
          </a:prstGeom>
          <a:gradFill>
            <a:gsLst>
              <a:gs pos="0">
                <a:srgbClr val="FFFFFF"/>
              </a:gs>
              <a:gs pos="50000">
                <a:srgbClr val="FFFFFF"/>
              </a:gs>
              <a:gs pos="100000">
                <a:srgbClr val="FFFFFF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400" dirty="0">
                <a:solidFill>
                  <a:sysClr val="windowText" lastClr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Visual Form</a:t>
            </a:r>
          </a:p>
        </p:txBody>
      </p:sp>
      <p:sp>
        <p:nvSpPr>
          <p:cNvPr id="16" name="Ορθογώνιο 6">
            <a:extLst>
              <a:ext uri="{FF2B5EF4-FFF2-40B4-BE49-F238E27FC236}">
                <a16:creationId xmlns:a16="http://schemas.microsoft.com/office/drawing/2014/main" id="{9D3318C5-CEFE-324D-AFDE-59D333E7075C}"/>
              </a:ext>
            </a:extLst>
          </p:cNvPr>
          <p:cNvSpPr/>
          <p:nvPr/>
        </p:nvSpPr>
        <p:spPr>
          <a:xfrm>
            <a:off x="6217920" y="3442836"/>
            <a:ext cx="2372942" cy="821127"/>
          </a:xfrm>
          <a:prstGeom prst="rect">
            <a:avLst/>
          </a:prstGeom>
          <a:gradFill>
            <a:gsLst>
              <a:gs pos="0">
                <a:srgbClr val="FFFFFF"/>
              </a:gs>
              <a:gs pos="50000">
                <a:srgbClr val="FFFFFF"/>
              </a:gs>
              <a:gs pos="100000">
                <a:srgbClr val="FFFFFF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400" dirty="0">
                <a:solidFill>
                  <a:sysClr val="windowText" lastClr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Graphical Form</a:t>
            </a:r>
          </a:p>
        </p:txBody>
      </p:sp>
      <p:sp>
        <p:nvSpPr>
          <p:cNvPr id="17" name="Ορθογώνιο 6">
            <a:extLst>
              <a:ext uri="{FF2B5EF4-FFF2-40B4-BE49-F238E27FC236}">
                <a16:creationId xmlns:a16="http://schemas.microsoft.com/office/drawing/2014/main" id="{72B67102-B769-0846-9E0B-EEFD054E4CF1}"/>
              </a:ext>
            </a:extLst>
          </p:cNvPr>
          <p:cNvSpPr/>
          <p:nvPr/>
        </p:nvSpPr>
        <p:spPr>
          <a:xfrm>
            <a:off x="9134033" y="3442836"/>
            <a:ext cx="2372942" cy="821127"/>
          </a:xfrm>
          <a:prstGeom prst="rect">
            <a:avLst/>
          </a:prstGeom>
          <a:gradFill>
            <a:gsLst>
              <a:gs pos="0">
                <a:srgbClr val="FFFFFF"/>
              </a:gs>
              <a:gs pos="50000">
                <a:srgbClr val="FFFFFF"/>
              </a:gs>
              <a:gs pos="100000">
                <a:srgbClr val="FFFFFF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400" dirty="0">
                <a:solidFill>
                  <a:sysClr val="windowText" lastClr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Dialectical Form</a:t>
            </a:r>
          </a:p>
        </p:txBody>
      </p:sp>
      <p:sp>
        <p:nvSpPr>
          <p:cNvPr id="2" name="Oval Callout 1">
            <a:extLst>
              <a:ext uri="{FF2B5EF4-FFF2-40B4-BE49-F238E27FC236}">
                <a16:creationId xmlns:a16="http://schemas.microsoft.com/office/drawing/2014/main" id="{38ECB876-1A49-E948-B8A1-8DD3F8BBDCB6}"/>
              </a:ext>
            </a:extLst>
          </p:cNvPr>
          <p:cNvSpPr/>
          <p:nvPr/>
        </p:nvSpPr>
        <p:spPr>
          <a:xfrm>
            <a:off x="9253441" y="753941"/>
            <a:ext cx="824250" cy="460204"/>
          </a:xfrm>
          <a:prstGeom prst="wedgeEllipseCallout">
            <a:avLst>
              <a:gd name="adj1" fmla="val -39457"/>
              <a:gd name="adj2" fmla="val 56818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Why did you predict that?</a:t>
            </a:r>
          </a:p>
        </p:txBody>
      </p:sp>
      <p:sp>
        <p:nvSpPr>
          <p:cNvPr id="19" name="Oval Callout 18">
            <a:extLst>
              <a:ext uri="{FF2B5EF4-FFF2-40B4-BE49-F238E27FC236}">
                <a16:creationId xmlns:a16="http://schemas.microsoft.com/office/drawing/2014/main" id="{83248829-6CD0-694E-BFC4-0D93AD106418}"/>
              </a:ext>
            </a:extLst>
          </p:cNvPr>
          <p:cNvSpPr/>
          <p:nvPr/>
        </p:nvSpPr>
        <p:spPr>
          <a:xfrm>
            <a:off x="10527827" y="1178287"/>
            <a:ext cx="824250" cy="460204"/>
          </a:xfrm>
          <a:prstGeom prst="wedgeEllipseCallout">
            <a:avLst>
              <a:gd name="adj1" fmla="val 49144"/>
              <a:gd name="adj2" fmla="val 50549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Because of $Arg0$</a:t>
            </a:r>
          </a:p>
        </p:txBody>
      </p:sp>
      <p:sp>
        <p:nvSpPr>
          <p:cNvPr id="20" name="Oval Callout 19">
            <a:extLst>
              <a:ext uri="{FF2B5EF4-FFF2-40B4-BE49-F238E27FC236}">
                <a16:creationId xmlns:a16="http://schemas.microsoft.com/office/drawing/2014/main" id="{814675F4-DCE2-D94A-8F97-90F47DE43298}"/>
              </a:ext>
            </a:extLst>
          </p:cNvPr>
          <p:cNvSpPr/>
          <p:nvPr/>
        </p:nvSpPr>
        <p:spPr>
          <a:xfrm>
            <a:off x="9253441" y="2066261"/>
            <a:ext cx="824250" cy="460205"/>
          </a:xfrm>
          <a:prstGeom prst="wedgeEllipseCallout">
            <a:avLst>
              <a:gd name="adj1" fmla="val -39457"/>
              <a:gd name="adj2" fmla="val 56818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But this $Arg1$ is valid too!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160CEC-1468-0D4D-B6E7-F55EB3501314}"/>
              </a:ext>
            </a:extLst>
          </p:cNvPr>
          <p:cNvSpPr/>
          <p:nvPr/>
        </p:nvSpPr>
        <p:spPr>
          <a:xfrm>
            <a:off x="9296400" y="1632863"/>
            <a:ext cx="731315" cy="16531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Attacking Arg1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BC9B5D-A0A2-D449-A07C-8475E0E84CFE}"/>
              </a:ext>
            </a:extLst>
          </p:cNvPr>
          <p:cNvSpPr/>
          <p:nvPr/>
        </p:nvSpPr>
        <p:spPr>
          <a:xfrm>
            <a:off x="9296400" y="1793287"/>
            <a:ext cx="731315" cy="16531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Attacking Arg3</a:t>
            </a:r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BE6AA7E7-3AA3-844C-94D7-1E8D4E80321B}"/>
              </a:ext>
            </a:extLst>
          </p:cNvPr>
          <p:cNvSpPr/>
          <p:nvPr/>
        </p:nvSpPr>
        <p:spPr>
          <a:xfrm>
            <a:off x="10521503" y="2428631"/>
            <a:ext cx="824250" cy="460204"/>
          </a:xfrm>
          <a:prstGeom prst="wedgeEllipseCallout">
            <a:avLst>
              <a:gd name="adj1" fmla="val 49144"/>
              <a:gd name="adj2" fmla="val 50549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That’s true, but $Arg2$ defends $Arg0$! </a:t>
            </a:r>
          </a:p>
        </p:txBody>
      </p:sp>
      <p:pic>
        <p:nvPicPr>
          <p:cNvPr id="7" name="Picture 6" descr="A close up of a toy animal on top of a grass covered field&#10;&#10;Description automatically generated">
            <a:extLst>
              <a:ext uri="{FF2B5EF4-FFF2-40B4-BE49-F238E27FC236}">
                <a16:creationId xmlns:a16="http://schemas.microsoft.com/office/drawing/2014/main" id="{357A3343-AEEC-B443-81E2-C19854104C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5" t="2887" r="3245" b="1903"/>
          <a:stretch/>
        </p:blipFill>
        <p:spPr>
          <a:xfrm>
            <a:off x="3574421" y="781970"/>
            <a:ext cx="2100327" cy="21290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DD29C7-2AE6-6048-B136-494C7D521429}"/>
              </a:ext>
            </a:extLst>
          </p:cNvPr>
          <p:cNvCxnSpPr>
            <a:cxnSpLocks/>
            <a:stCxn id="11" idx="0"/>
          </p:cNvCxnSpPr>
          <p:nvPr/>
        </p:nvCxnSpPr>
        <p:spPr>
          <a:xfrm>
            <a:off x="7404391" y="657410"/>
            <a:ext cx="0" cy="2372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682ED5-5F9C-7147-B99A-426044242E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527"/>
          <a:stretch/>
        </p:blipFill>
        <p:spPr>
          <a:xfrm>
            <a:off x="7422714" y="1020324"/>
            <a:ext cx="1133830" cy="1803094"/>
          </a:xfrm>
          <a:prstGeom prst="rect">
            <a:avLst/>
          </a:prstGeom>
        </p:spPr>
      </p:pic>
      <p:pic>
        <p:nvPicPr>
          <p:cNvPr id="40" name="Picture 3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5B77B2-840C-8742-A17A-C8E6D6C453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977"/>
          <a:stretch/>
        </p:blipFill>
        <p:spPr>
          <a:xfrm>
            <a:off x="6298833" y="749066"/>
            <a:ext cx="1087235" cy="22118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79E0A9-5A9D-3A4B-AFE6-4F15BB635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553" y="6236335"/>
            <a:ext cx="2743200" cy="365125"/>
          </a:xfrm>
        </p:spPr>
        <p:txBody>
          <a:bodyPr/>
          <a:lstStyle/>
          <a:p>
            <a:fld id="{FA54D682-AA8E-4C48-8072-DBBA164E5C50}" type="slidenum">
              <a:rPr lang="el-GR" smtClean="0"/>
              <a:t>10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0659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7072">
        <p159:morph option="byObject"/>
      </p:transition>
    </mc:Choice>
    <mc:Fallback xmlns="">
      <p:transition spd="slow" advTm="37072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Θέση περιεχομένου 4" descr="Εικόνα που περιέχει κείμενο, εφημερίδα&#10;&#10;&#10;&#10;Η περιγραφή δημιουργήθηκε αυτόματα">
            <a:extLst>
              <a:ext uri="{FF2B5EF4-FFF2-40B4-BE49-F238E27FC236}">
                <a16:creationId xmlns:a16="http://schemas.microsoft.com/office/drawing/2014/main" id="{54D3A366-15AB-8744-AED9-3654D25B9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0000"/>
                    </a14:imgEffect>
                    <a14:imgEffect>
                      <a14:brightnessContrast bright="9000" contrast="-40000"/>
                    </a14:imgEffect>
                  </a14:imgLayer>
                </a14:imgProps>
              </a:ext>
            </a:extLst>
          </a:blip>
          <a:srcRect r="23063"/>
          <a:stretch/>
        </p:blipFill>
        <p:spPr>
          <a:xfrm>
            <a:off x="-858057" y="0"/>
            <a:ext cx="5276335" cy="6858000"/>
          </a:xfr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7653ED72-138A-F040-98A0-D82CD37F1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013"/>
            <a:ext cx="11245149" cy="1325563"/>
          </a:xfrm>
        </p:spPr>
        <p:txBody>
          <a:bodyPr/>
          <a:lstStyle/>
          <a:p>
            <a:pPr algn="r"/>
            <a:r>
              <a:rPr lang="en-US" sz="40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Comprehensibility Measure</a:t>
            </a:r>
            <a:r>
              <a:rPr lang="en-US" sz="2800" baseline="300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[2,6]</a:t>
            </a:r>
            <a:endParaRPr lang="el-GR" baseline="300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F69493-9659-9341-8078-A453ABABC938}"/>
              </a:ext>
            </a:extLst>
          </p:cNvPr>
          <p:cNvSpPr txBox="1"/>
          <p:nvPr/>
        </p:nvSpPr>
        <p:spPr>
          <a:xfrm>
            <a:off x="5016500" y="1633728"/>
            <a:ext cx="6882892" cy="4107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Human Centered Evaluation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Number of regions (parts of the model)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Number of conditions (in a rule)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Number of non-zero weights (in linear models)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Depth of the tree (in a decision tree)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Simplification Methods like pruning are used in order to enhance the comprehensibility and to avoid overfitting.</a:t>
            </a:r>
          </a:p>
          <a:p>
            <a:pPr>
              <a:lnSpc>
                <a:spcPct val="150000"/>
              </a:lnSpc>
            </a:pPr>
            <a:r>
              <a:rPr lang="en-US" sz="1600" i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But do we want to avoid overfitting when explaining?</a:t>
            </a:r>
          </a:p>
          <a:p>
            <a:pPr>
              <a:lnSpc>
                <a:spcPct val="150000"/>
              </a:lnSpc>
            </a:pPr>
            <a:endParaRPr lang="en-US" sz="1600" i="1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D2D59-C49E-F742-B56A-266CFC451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682-AA8E-4C48-8072-DBBA164E5C50}" type="slidenum">
              <a:rPr lang="el-GR" smtClean="0"/>
              <a:t>11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238924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51959">
        <p15:prstTrans prst="drape"/>
      </p:transition>
    </mc:Choice>
    <mc:Fallback xmlns="">
      <p:transition spd="slow" advTm="51959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5956E69-4F7F-3049-8586-2BAE031E1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Types of Data</a:t>
            </a:r>
            <a:endParaRPr lang="el-GR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2" name="Ορθογώνιο 21">
            <a:extLst>
              <a:ext uri="{FF2B5EF4-FFF2-40B4-BE49-F238E27FC236}">
                <a16:creationId xmlns:a16="http://schemas.microsoft.com/office/drawing/2014/main" id="{5929C110-53B1-4A4B-8320-E3B923F4AFD5}"/>
              </a:ext>
            </a:extLst>
          </p:cNvPr>
          <p:cNvSpPr/>
          <p:nvPr/>
        </p:nvSpPr>
        <p:spPr>
          <a:xfrm rot="2280000">
            <a:off x="9915063" y="274945"/>
            <a:ext cx="3002691" cy="2944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pic>
        <p:nvPicPr>
          <p:cNvPr id="23" name="Εικόνα 22" descr="Εικόνα που περιέχει κτίριο, υπαίθριος&#10;&#10;&#10;&#10;Η περιγραφή δημιουργήθηκε αυτόματα">
            <a:extLst>
              <a:ext uri="{FF2B5EF4-FFF2-40B4-BE49-F238E27FC236}">
                <a16:creationId xmlns:a16="http://schemas.microsoft.com/office/drawing/2014/main" id="{2E5E9B20-D8CE-CC4F-A0E9-3879EF3A2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014" r="64505"/>
          <a:stretch/>
        </p:blipFill>
        <p:spPr>
          <a:xfrm rot="2259549">
            <a:off x="9670988" y="427379"/>
            <a:ext cx="3245708" cy="365125"/>
          </a:xfrm>
          <a:prstGeom prst="rect">
            <a:avLst/>
          </a:prstGeom>
        </p:spPr>
      </p:pic>
      <p:pic>
        <p:nvPicPr>
          <p:cNvPr id="24" name="Εικόνα 23" descr="Εικόνα που περιέχει κτίριο, υπαίθριος&#10;&#10;&#10;&#10;Η περιγραφή δημιουργήθηκε αυτόματα">
            <a:extLst>
              <a:ext uri="{FF2B5EF4-FFF2-40B4-BE49-F238E27FC236}">
                <a16:creationId xmlns:a16="http://schemas.microsoft.com/office/drawing/2014/main" id="{95546FA9-334E-9740-A7FF-B8E6298BB5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014" r="64505"/>
          <a:stretch/>
        </p:blipFill>
        <p:spPr>
          <a:xfrm rot="2259549">
            <a:off x="9977833" y="5510"/>
            <a:ext cx="3245708" cy="365125"/>
          </a:xfrm>
          <a:prstGeom prst="rect">
            <a:avLst/>
          </a:prstGeom>
        </p:spPr>
      </p:pic>
      <p:sp>
        <p:nvSpPr>
          <p:cNvPr id="25" name="Ορθογώνιο 24">
            <a:extLst>
              <a:ext uri="{FF2B5EF4-FFF2-40B4-BE49-F238E27FC236}">
                <a16:creationId xmlns:a16="http://schemas.microsoft.com/office/drawing/2014/main" id="{1AE4CE14-E94D-9944-A081-C6C748745451}"/>
              </a:ext>
            </a:extLst>
          </p:cNvPr>
          <p:cNvSpPr/>
          <p:nvPr/>
        </p:nvSpPr>
        <p:spPr>
          <a:xfrm rot="2280000">
            <a:off x="10142370" y="-115670"/>
            <a:ext cx="3002691" cy="3523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6" name="Ορθογώνιο 25">
            <a:extLst>
              <a:ext uri="{FF2B5EF4-FFF2-40B4-BE49-F238E27FC236}">
                <a16:creationId xmlns:a16="http://schemas.microsoft.com/office/drawing/2014/main" id="{0413D705-8B50-7E4D-95A2-EE017A33376A}"/>
              </a:ext>
            </a:extLst>
          </p:cNvPr>
          <p:cNvSpPr/>
          <p:nvPr/>
        </p:nvSpPr>
        <p:spPr>
          <a:xfrm rot="2280000">
            <a:off x="9357440" y="683291"/>
            <a:ext cx="3540227" cy="1277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grpSp>
        <p:nvGrpSpPr>
          <p:cNvPr id="13" name="Ομάδα 12">
            <a:extLst>
              <a:ext uri="{FF2B5EF4-FFF2-40B4-BE49-F238E27FC236}">
                <a16:creationId xmlns:a16="http://schemas.microsoft.com/office/drawing/2014/main" id="{419135D2-373A-134A-B05E-F2832FDD47E8}"/>
              </a:ext>
            </a:extLst>
          </p:cNvPr>
          <p:cNvGrpSpPr/>
          <p:nvPr/>
        </p:nvGrpSpPr>
        <p:grpSpPr>
          <a:xfrm>
            <a:off x="1280160" y="2326640"/>
            <a:ext cx="2428240" cy="2428240"/>
            <a:chOff x="1280160" y="2326640"/>
            <a:chExt cx="2428240" cy="2428240"/>
          </a:xfrm>
        </p:grpSpPr>
        <p:sp>
          <p:nvSpPr>
            <p:cNvPr id="3" name="Στρογγυλεμένο ορθογώνιο 2">
              <a:extLst>
                <a:ext uri="{FF2B5EF4-FFF2-40B4-BE49-F238E27FC236}">
                  <a16:creationId xmlns:a16="http://schemas.microsoft.com/office/drawing/2014/main" id="{F31C970D-56AA-E84E-AE62-43520BE5B817}"/>
                </a:ext>
              </a:extLst>
            </p:cNvPr>
            <p:cNvSpPr/>
            <p:nvPr/>
          </p:nvSpPr>
          <p:spPr>
            <a:xfrm>
              <a:off x="1280160" y="2326640"/>
              <a:ext cx="2428240" cy="2428240"/>
            </a:xfrm>
            <a:prstGeom prst="roundRect">
              <a:avLst/>
            </a:prstGeom>
            <a:solidFill>
              <a:srgbClr val="1176BC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pic>
          <p:nvPicPr>
            <p:cNvPr id="5" name="Εικόνα 4" descr="Εικόνα που περιέχει σότζι&#10;&#10;&#10;&#10;Η περιγραφή δημιουργήθηκε αυτόματα">
              <a:extLst>
                <a:ext uri="{FF2B5EF4-FFF2-40B4-BE49-F238E27FC236}">
                  <a16:creationId xmlns:a16="http://schemas.microsoft.com/office/drawing/2014/main" id="{34F6C6C3-2D3F-2644-AE46-6A6D4EBE2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790" t="7356" r="7778" b="2727"/>
            <a:stretch/>
          </p:blipFill>
          <p:spPr>
            <a:xfrm>
              <a:off x="1615440" y="2738120"/>
              <a:ext cx="1757680" cy="1381760"/>
            </a:xfrm>
            <a:prstGeom prst="rect">
              <a:avLst/>
            </a:prstGeom>
          </p:spPr>
        </p:pic>
      </p:grpSp>
      <p:grpSp>
        <p:nvGrpSpPr>
          <p:cNvPr id="14" name="Ομάδα 13">
            <a:extLst>
              <a:ext uri="{FF2B5EF4-FFF2-40B4-BE49-F238E27FC236}">
                <a16:creationId xmlns:a16="http://schemas.microsoft.com/office/drawing/2014/main" id="{D866FFB0-2177-F046-B300-C26297B14361}"/>
              </a:ext>
            </a:extLst>
          </p:cNvPr>
          <p:cNvGrpSpPr/>
          <p:nvPr/>
        </p:nvGrpSpPr>
        <p:grpSpPr>
          <a:xfrm>
            <a:off x="4881880" y="2326640"/>
            <a:ext cx="2428240" cy="2428240"/>
            <a:chOff x="4881880" y="2326640"/>
            <a:chExt cx="2428240" cy="2428240"/>
          </a:xfrm>
        </p:grpSpPr>
        <p:sp>
          <p:nvSpPr>
            <p:cNvPr id="9" name="Στρογγυλεμένο ορθογώνιο 8">
              <a:extLst>
                <a:ext uri="{FF2B5EF4-FFF2-40B4-BE49-F238E27FC236}">
                  <a16:creationId xmlns:a16="http://schemas.microsoft.com/office/drawing/2014/main" id="{2AECAEB7-F22C-E641-9DD3-2BA6B2CBF825}"/>
                </a:ext>
              </a:extLst>
            </p:cNvPr>
            <p:cNvSpPr/>
            <p:nvPr/>
          </p:nvSpPr>
          <p:spPr>
            <a:xfrm>
              <a:off x="4881880" y="2326640"/>
              <a:ext cx="2428240" cy="242824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pic>
          <p:nvPicPr>
            <p:cNvPr id="7" name="Εικόνα 6" descr="Εικόνα που περιέχει ηλεκτρονικές συσκευές&#10;&#10;&#10;&#10;Η περιγραφή δημιουργήθηκε αυτόματα">
              <a:extLst>
                <a:ext uri="{FF2B5EF4-FFF2-40B4-BE49-F238E27FC236}">
                  <a16:creationId xmlns:a16="http://schemas.microsoft.com/office/drawing/2014/main" id="{39E6FC88-734D-594F-83BA-02DA02FC8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54023" y="2738120"/>
              <a:ext cx="1683953" cy="1593118"/>
            </a:xfrm>
            <a:prstGeom prst="rect">
              <a:avLst/>
            </a:prstGeom>
          </p:spPr>
        </p:pic>
      </p:grpSp>
      <p:grpSp>
        <p:nvGrpSpPr>
          <p:cNvPr id="16" name="Ομάδα 15">
            <a:extLst>
              <a:ext uri="{FF2B5EF4-FFF2-40B4-BE49-F238E27FC236}">
                <a16:creationId xmlns:a16="http://schemas.microsoft.com/office/drawing/2014/main" id="{D0D63A4A-1D7D-8A4E-AE38-B92E40A6C810}"/>
              </a:ext>
            </a:extLst>
          </p:cNvPr>
          <p:cNvGrpSpPr/>
          <p:nvPr/>
        </p:nvGrpSpPr>
        <p:grpSpPr>
          <a:xfrm>
            <a:off x="8479252" y="2326640"/>
            <a:ext cx="2428240" cy="2428240"/>
            <a:chOff x="8479252" y="2326640"/>
            <a:chExt cx="2428240" cy="2428240"/>
          </a:xfrm>
        </p:grpSpPr>
        <p:sp>
          <p:nvSpPr>
            <p:cNvPr id="10" name="Στρογγυλεμένο ορθογώνιο 9">
              <a:extLst>
                <a:ext uri="{FF2B5EF4-FFF2-40B4-BE49-F238E27FC236}">
                  <a16:creationId xmlns:a16="http://schemas.microsoft.com/office/drawing/2014/main" id="{FE380923-CCE8-0040-8EAF-A4D2C3E926DA}"/>
                </a:ext>
              </a:extLst>
            </p:cNvPr>
            <p:cNvSpPr/>
            <p:nvPr/>
          </p:nvSpPr>
          <p:spPr>
            <a:xfrm>
              <a:off x="8479252" y="2326640"/>
              <a:ext cx="2428240" cy="24282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pic>
          <p:nvPicPr>
            <p:cNvPr id="11" name="Εικόνα 10">
              <a:extLst>
                <a:ext uri="{FF2B5EF4-FFF2-40B4-BE49-F238E27FC236}">
                  <a16:creationId xmlns:a16="http://schemas.microsoft.com/office/drawing/2014/main" id="{7CEF3E20-6D52-DD43-B903-0B8678BD4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20466" y="3080923"/>
              <a:ext cx="983934" cy="907512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4C30BF5-AF2B-3144-9E52-9ABCC55570AD}"/>
              </a:ext>
            </a:extLst>
          </p:cNvPr>
          <p:cNvSpPr txBox="1"/>
          <p:nvPr/>
        </p:nvSpPr>
        <p:spPr>
          <a:xfrm>
            <a:off x="1280160" y="4846320"/>
            <a:ext cx="2428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Tabular Data</a:t>
            </a:r>
            <a:endParaRPr lang="el-GR"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F14A3D-C7F0-A042-9839-C13CD7C59BE2}"/>
              </a:ext>
            </a:extLst>
          </p:cNvPr>
          <p:cNvSpPr txBox="1"/>
          <p:nvPr/>
        </p:nvSpPr>
        <p:spPr>
          <a:xfrm>
            <a:off x="4881879" y="4840030"/>
            <a:ext cx="2428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Image Data</a:t>
            </a:r>
            <a:endParaRPr lang="el-GR"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9250C4-7AC2-2D46-9ACA-415532AF7C90}"/>
              </a:ext>
            </a:extLst>
          </p:cNvPr>
          <p:cNvSpPr txBox="1"/>
          <p:nvPr/>
        </p:nvSpPr>
        <p:spPr>
          <a:xfrm>
            <a:off x="8479252" y="4840030"/>
            <a:ext cx="2428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Text Data</a:t>
            </a:r>
            <a:endParaRPr lang="el-GR"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78AEE-3202-F04F-9291-7034BDF61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682-AA8E-4C48-8072-DBBA164E5C50}" type="slidenum">
              <a:rPr lang="el-GR" smtClean="0"/>
              <a:t>12</a:t>
            </a:fld>
            <a:endParaRPr lang="el-G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9468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8235">
        <p159:morph option="byObject"/>
      </p:transition>
    </mc:Choice>
    <mc:Fallback xmlns="">
      <p:transition spd="slow" advTm="882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Εικόνα 11" descr="Εικόνα που περιέχει κείμενο, εφημερίδα&#10;&#10;&#10;&#10;Η περιγραφή δημιουργήθηκε αυτόματα">
            <a:extLst>
              <a:ext uri="{FF2B5EF4-FFF2-40B4-BE49-F238E27FC236}">
                <a16:creationId xmlns:a16="http://schemas.microsoft.com/office/drawing/2014/main" id="{AE79BCBB-7E17-EA4E-A541-8951C55A4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002"/>
          <a:stretch/>
        </p:blipFill>
        <p:spPr>
          <a:xfrm>
            <a:off x="-51319" y="0"/>
            <a:ext cx="3908916" cy="6858000"/>
          </a:xfrm>
          <a:prstGeom prst="rect">
            <a:avLst/>
          </a:prstGeom>
        </p:spPr>
      </p:pic>
      <p:cxnSp>
        <p:nvCxnSpPr>
          <p:cNvPr id="14" name="Καμπύλη γραμμή σύνδεσης 13">
            <a:extLst>
              <a:ext uri="{FF2B5EF4-FFF2-40B4-BE49-F238E27FC236}">
                <a16:creationId xmlns:a16="http://schemas.microsoft.com/office/drawing/2014/main" id="{ED7E324F-D6D3-014E-837F-3122721B6E7B}"/>
              </a:ext>
            </a:extLst>
          </p:cNvPr>
          <p:cNvCxnSpPr>
            <a:cxnSpLocks/>
            <a:stCxn id="2" idx="6"/>
            <a:endCxn id="28" idx="2"/>
          </p:cNvCxnSpPr>
          <p:nvPr/>
        </p:nvCxnSpPr>
        <p:spPr>
          <a:xfrm flipV="1">
            <a:off x="3392434" y="1109551"/>
            <a:ext cx="2158509" cy="2319450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Καμπύλη γραμμή σύνδεσης 17">
            <a:extLst>
              <a:ext uri="{FF2B5EF4-FFF2-40B4-BE49-F238E27FC236}">
                <a16:creationId xmlns:a16="http://schemas.microsoft.com/office/drawing/2014/main" id="{E83CCFF1-D2FF-EA46-B369-4916D67EDDCE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3392434" y="3429000"/>
            <a:ext cx="3094211" cy="2319449"/>
          </a:xfrm>
          <a:prstGeom prst="curvedConnector3">
            <a:avLst/>
          </a:prstGeom>
          <a:ln w="28575">
            <a:solidFill>
              <a:srgbClr val="65A1D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Εικόνα 46" descr="Εικόνα που περιέχει κτίριο, υπαίθριος&#10;&#10;&#10;&#10;Η περιγραφή δημιουργήθηκε αυτόματα">
            <a:extLst>
              <a:ext uri="{FF2B5EF4-FFF2-40B4-BE49-F238E27FC236}">
                <a16:creationId xmlns:a16="http://schemas.microsoft.com/office/drawing/2014/main" id="{B0D685D2-5556-9041-A450-0AEADA5984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00" r="25000"/>
          <a:stretch/>
        </p:blipFill>
        <p:spPr>
          <a:xfrm>
            <a:off x="664596" y="2088066"/>
            <a:ext cx="2697924" cy="2697924"/>
          </a:xfrm>
          <a:prstGeom prst="ellipse">
            <a:avLst/>
          </a:prstGeom>
        </p:spPr>
      </p:pic>
      <p:cxnSp>
        <p:nvCxnSpPr>
          <p:cNvPr id="31" name="Ευθύγραμμο βέλος σύνδεσης 30">
            <a:extLst>
              <a:ext uri="{FF2B5EF4-FFF2-40B4-BE49-F238E27FC236}">
                <a16:creationId xmlns:a16="http://schemas.microsoft.com/office/drawing/2014/main" id="{4912711E-218F-8344-9C60-A9B0B0FF33C6}"/>
              </a:ext>
            </a:extLst>
          </p:cNvPr>
          <p:cNvCxnSpPr>
            <a:stCxn id="28" idx="0"/>
          </p:cNvCxnSpPr>
          <p:nvPr/>
        </p:nvCxnSpPr>
        <p:spPr>
          <a:xfrm>
            <a:off x="8372206" y="1109551"/>
            <a:ext cx="12401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11260D3-1D19-6548-9F7F-DF7459ACD3B5}"/>
              </a:ext>
            </a:extLst>
          </p:cNvPr>
          <p:cNvSpPr txBox="1"/>
          <p:nvPr/>
        </p:nvSpPr>
        <p:spPr>
          <a:xfrm>
            <a:off x="9687200" y="924885"/>
            <a:ext cx="247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Model Explanation</a:t>
            </a:r>
            <a:endParaRPr lang="el-GR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34" name="Γωνιώδης σύνδεση 33">
            <a:extLst>
              <a:ext uri="{FF2B5EF4-FFF2-40B4-BE49-F238E27FC236}">
                <a16:creationId xmlns:a16="http://schemas.microsoft.com/office/drawing/2014/main" id="{E68205E5-CC83-AA41-828E-EE8F78CCFDDA}"/>
              </a:ext>
            </a:extLst>
          </p:cNvPr>
          <p:cNvCxnSpPr>
            <a:cxnSpLocks/>
            <a:stCxn id="28" idx="0"/>
          </p:cNvCxnSpPr>
          <p:nvPr/>
        </p:nvCxnSpPr>
        <p:spPr>
          <a:xfrm>
            <a:off x="8372206" y="1109551"/>
            <a:ext cx="1240145" cy="730641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F5A917F-26F0-954C-B58B-8E16ECA222BC}"/>
              </a:ext>
            </a:extLst>
          </p:cNvPr>
          <p:cNvSpPr txBox="1"/>
          <p:nvPr/>
        </p:nvSpPr>
        <p:spPr>
          <a:xfrm>
            <a:off x="9687200" y="1669229"/>
            <a:ext cx="247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Outcome Explanation</a:t>
            </a:r>
            <a:endParaRPr lang="el-GR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42" name="Ευθεία γραμμή σύνδεσης 41">
            <a:extLst>
              <a:ext uri="{FF2B5EF4-FFF2-40B4-BE49-F238E27FC236}">
                <a16:creationId xmlns:a16="http://schemas.microsoft.com/office/drawing/2014/main" id="{E06C4A1A-F168-6A44-8241-B464C8246921}"/>
              </a:ext>
            </a:extLst>
          </p:cNvPr>
          <p:cNvCxnSpPr/>
          <p:nvPr/>
        </p:nvCxnSpPr>
        <p:spPr>
          <a:xfrm>
            <a:off x="8992278" y="1109551"/>
            <a:ext cx="0" cy="14886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Ευθύγραμμο βέλος σύνδεσης 43">
            <a:extLst>
              <a:ext uri="{FF2B5EF4-FFF2-40B4-BE49-F238E27FC236}">
                <a16:creationId xmlns:a16="http://schemas.microsoft.com/office/drawing/2014/main" id="{C53FA70D-766B-0149-9CDA-630C869B29AA}"/>
              </a:ext>
            </a:extLst>
          </p:cNvPr>
          <p:cNvCxnSpPr/>
          <p:nvPr/>
        </p:nvCxnSpPr>
        <p:spPr>
          <a:xfrm>
            <a:off x="8992278" y="2598239"/>
            <a:ext cx="6200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A2EBBCA-152E-6F44-96B4-470906CB52F7}"/>
              </a:ext>
            </a:extLst>
          </p:cNvPr>
          <p:cNvSpPr txBox="1"/>
          <p:nvPr/>
        </p:nvSpPr>
        <p:spPr>
          <a:xfrm>
            <a:off x="9687200" y="2413573"/>
            <a:ext cx="247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Model Inspection</a:t>
            </a:r>
            <a:endParaRPr lang="el-GR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45CCB9FF-C9E9-404C-8DCE-6E91BB588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alpha val="80000"/>
            </a:schemeClr>
          </a:solidFill>
          <a:ln w="174625" cmpd="thinThick">
            <a:solidFill>
              <a:schemeClr val="bg2">
                <a:lumMod val="10000"/>
                <a:alpha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rgbClr val="FFFF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Opening the </a:t>
            </a:r>
            <a:r>
              <a:rPr lang="en-US" sz="2800" dirty="0">
                <a:solidFill>
                  <a:srgbClr val="FFFF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  <a:r>
              <a:rPr lang="en-US" sz="2800" kern="1200" dirty="0">
                <a:solidFill>
                  <a:srgbClr val="FFFF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lack Box</a:t>
            </a:r>
          </a:p>
        </p:txBody>
      </p:sp>
      <p:sp>
        <p:nvSpPr>
          <p:cNvPr id="52" name="Σύννεφο 51">
            <a:extLst>
              <a:ext uri="{FF2B5EF4-FFF2-40B4-BE49-F238E27FC236}">
                <a16:creationId xmlns:a16="http://schemas.microsoft.com/office/drawing/2014/main" id="{F1416F1E-A590-3746-A7AA-C6B34A301007}"/>
              </a:ext>
            </a:extLst>
          </p:cNvPr>
          <p:cNvSpPr/>
          <p:nvPr/>
        </p:nvSpPr>
        <p:spPr>
          <a:xfrm>
            <a:off x="6071965" y="2620537"/>
            <a:ext cx="3094212" cy="1873405"/>
          </a:xfrm>
          <a:prstGeom prst="clou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Explanation for Fixed Dataset </a:t>
            </a:r>
            <a:r>
              <a:rPr lang="en-US" sz="17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</a:t>
            </a:r>
            <a:r>
              <a:rPr lang="en-US" sz="17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Capable to Explain new Examples</a:t>
            </a:r>
            <a:endParaRPr lang="el-GR" sz="17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54" name="Καμπύλη γραμμή σύνδεσης 53">
            <a:extLst>
              <a:ext uri="{FF2B5EF4-FFF2-40B4-BE49-F238E27FC236}">
                <a16:creationId xmlns:a16="http://schemas.microsoft.com/office/drawing/2014/main" id="{E535A1BE-3C8D-0C43-9811-B42E37A758BE}"/>
              </a:ext>
            </a:extLst>
          </p:cNvPr>
          <p:cNvCxnSpPr>
            <a:stCxn id="28" idx="1"/>
            <a:endCxn id="52" idx="3"/>
          </p:cNvCxnSpPr>
          <p:nvPr/>
        </p:nvCxnSpPr>
        <p:spPr>
          <a:xfrm rot="16200000" flipH="1">
            <a:off x="6899728" y="2008308"/>
            <a:ext cx="777976" cy="66070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Καμπύλη γραμμή σύνδεσης 56">
            <a:extLst>
              <a:ext uri="{FF2B5EF4-FFF2-40B4-BE49-F238E27FC236}">
                <a16:creationId xmlns:a16="http://schemas.microsoft.com/office/drawing/2014/main" id="{821C9B09-0242-D74A-AB3B-1E57838A4A38}"/>
              </a:ext>
            </a:extLst>
          </p:cNvPr>
          <p:cNvCxnSpPr>
            <a:stCxn id="24" idx="3"/>
            <a:endCxn id="52" idx="1"/>
          </p:cNvCxnSpPr>
          <p:nvPr/>
        </p:nvCxnSpPr>
        <p:spPr>
          <a:xfrm rot="16200000" flipV="1">
            <a:off x="7492484" y="4618535"/>
            <a:ext cx="540487" cy="28731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Σύννεφο 27">
            <a:extLst>
              <a:ext uri="{FF2B5EF4-FFF2-40B4-BE49-F238E27FC236}">
                <a16:creationId xmlns:a16="http://schemas.microsoft.com/office/drawing/2014/main" id="{2EDBF755-3043-7B4A-9394-0DBB9E0F3937}"/>
              </a:ext>
            </a:extLst>
          </p:cNvPr>
          <p:cNvSpPr/>
          <p:nvPr/>
        </p:nvSpPr>
        <p:spPr>
          <a:xfrm>
            <a:off x="5542157" y="267634"/>
            <a:ext cx="2832409" cy="1683834"/>
          </a:xfrm>
          <a:prstGeom prst="cloud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Reverse Engineering on Black Box</a:t>
            </a:r>
            <a:endParaRPr lang="el-G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Σύννεφο 23">
            <a:extLst>
              <a:ext uri="{FF2B5EF4-FFF2-40B4-BE49-F238E27FC236}">
                <a16:creationId xmlns:a16="http://schemas.microsoft.com/office/drawing/2014/main" id="{E1F1F2F8-AA90-0249-8E86-C766B62A1803}"/>
              </a:ext>
            </a:extLst>
          </p:cNvPr>
          <p:cNvSpPr/>
          <p:nvPr/>
        </p:nvSpPr>
        <p:spPr>
          <a:xfrm>
            <a:off x="6477782" y="4939985"/>
            <a:ext cx="2857199" cy="1616927"/>
          </a:xfrm>
          <a:prstGeom prst="cloud">
            <a:avLst/>
          </a:prstGeom>
          <a:gradFill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Replace with Transparent Box</a:t>
            </a:r>
            <a:endParaRPr lang="el-G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8" name="Σύννεφο 57">
            <a:extLst>
              <a:ext uri="{FF2B5EF4-FFF2-40B4-BE49-F238E27FC236}">
                <a16:creationId xmlns:a16="http://schemas.microsoft.com/office/drawing/2014/main" id="{FA16DE8B-ABB6-4F41-8F91-2A1704EA9F18}"/>
              </a:ext>
            </a:extLst>
          </p:cNvPr>
          <p:cNvSpPr/>
          <p:nvPr/>
        </p:nvSpPr>
        <p:spPr>
          <a:xfrm>
            <a:off x="9544970" y="3806289"/>
            <a:ext cx="2152092" cy="1262368"/>
          </a:xfrm>
          <a:prstGeom prst="cloud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Agnostic</a:t>
            </a:r>
          </a:p>
          <a:p>
            <a:pPr algn="ctr"/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Explanators?</a:t>
            </a:r>
            <a:endParaRPr lang="el-GR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A97217-492E-DD42-8C9A-DE47F0727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682-AA8E-4C48-8072-DBBA164E5C50}" type="slidenum">
              <a:rPr lang="el-GR" smtClean="0"/>
              <a:t>13</a:t>
            </a:fld>
            <a:endParaRPr lang="el-G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2703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3319">
        <p15:prstTrans prst="peelOff"/>
      </p:transition>
    </mc:Choice>
    <mc:Fallback xmlns="">
      <p:transition spd="slow" advTm="433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εφημερίδα&#10;&#10;&#10;&#10;Η περιγραφή δημιουργήθηκε αυτόματα">
            <a:extLst>
              <a:ext uri="{FF2B5EF4-FFF2-40B4-BE49-F238E27FC236}">
                <a16:creationId xmlns:a16="http://schemas.microsoft.com/office/drawing/2014/main" id="{35448AB5-ADD9-2A4E-BBC3-C9142D4FD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02"/>
          <a:stretch/>
        </p:blipFill>
        <p:spPr>
          <a:xfrm>
            <a:off x="-2526383" y="0"/>
            <a:ext cx="390891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CBAC0F-50A3-BB45-B710-29C8FCAF5F93}"/>
              </a:ext>
            </a:extLst>
          </p:cNvPr>
          <p:cNvSpPr txBox="1"/>
          <p:nvPr/>
        </p:nvSpPr>
        <p:spPr>
          <a:xfrm>
            <a:off x="4046295" y="1843950"/>
            <a:ext cx="713647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 explain indifferently any kind of Black Box in most of the papers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Most of the times, It has a specific type of data (Tabular, Images, Texts, Other), but rarely It could be agnostic on type of data too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l-GR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000" i="1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Advantages of Agnostic Explanators: </a:t>
            </a:r>
          </a:p>
          <a:p>
            <a:pPr marL="342900" indent="-342900">
              <a:buFontTx/>
              <a:buChar char="-"/>
            </a:pPr>
            <a:r>
              <a:rPr lang="en-US" sz="2000" i="1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They can explain models, even without dataset knowledge</a:t>
            </a:r>
          </a:p>
          <a:p>
            <a:pPr marL="342900" indent="-342900">
              <a:buFontTx/>
              <a:buChar char="-"/>
            </a:pPr>
            <a:r>
              <a:rPr lang="en-US" sz="2000" i="1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They can explain models remotely</a:t>
            </a:r>
            <a:endParaRPr lang="el-GR" sz="2000" i="1" dirty="0">
              <a:solidFill>
                <a:schemeClr val="bg2">
                  <a:lumMod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Σύννεφο 16">
            <a:extLst>
              <a:ext uri="{FF2B5EF4-FFF2-40B4-BE49-F238E27FC236}">
                <a16:creationId xmlns:a16="http://schemas.microsoft.com/office/drawing/2014/main" id="{251F6ED4-3A1A-274E-AD01-953288842395}"/>
              </a:ext>
            </a:extLst>
          </p:cNvPr>
          <p:cNvSpPr/>
          <p:nvPr/>
        </p:nvSpPr>
        <p:spPr>
          <a:xfrm>
            <a:off x="384605" y="2614935"/>
            <a:ext cx="2832409" cy="1683834"/>
          </a:xfrm>
          <a:prstGeom prst="cloud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Agnostic Explanator?</a:t>
            </a:r>
            <a:endParaRPr lang="el-G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2A548B-E6D5-324F-961D-857B65CAD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682-AA8E-4C48-8072-DBBA164E5C50}" type="slidenum">
              <a:rPr lang="el-GR" smtClean="0"/>
              <a:t>14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990282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1166">
        <p159:morph option="byObject"/>
      </p:transition>
    </mc:Choice>
    <mc:Fallback xmlns="">
      <p:transition spd="slow" advTm="71166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εφημερίδα&#10;&#10;&#10;&#10;Η περιγραφή δημιουργήθηκε αυτόματα">
            <a:extLst>
              <a:ext uri="{FF2B5EF4-FFF2-40B4-BE49-F238E27FC236}">
                <a16:creationId xmlns:a16="http://schemas.microsoft.com/office/drawing/2014/main" id="{35448AB5-ADD9-2A4E-BBC3-C9142D4FD6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002"/>
          <a:stretch/>
        </p:blipFill>
        <p:spPr>
          <a:xfrm>
            <a:off x="-2526383" y="0"/>
            <a:ext cx="3908916" cy="6858000"/>
          </a:xfrm>
          <a:prstGeom prst="rect">
            <a:avLst/>
          </a:prstGeom>
        </p:spPr>
      </p:pic>
      <p:sp>
        <p:nvSpPr>
          <p:cNvPr id="4" name="Σύννεφο 3">
            <a:extLst>
              <a:ext uri="{FF2B5EF4-FFF2-40B4-BE49-F238E27FC236}">
                <a16:creationId xmlns:a16="http://schemas.microsoft.com/office/drawing/2014/main" id="{69E4F8AD-92DD-CF41-9830-CA71EC53E75D}"/>
              </a:ext>
            </a:extLst>
          </p:cNvPr>
          <p:cNvSpPr/>
          <p:nvPr/>
        </p:nvSpPr>
        <p:spPr>
          <a:xfrm>
            <a:off x="384605" y="2614935"/>
            <a:ext cx="2832409" cy="1683834"/>
          </a:xfrm>
          <a:prstGeom prst="cloud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Reverse Engineering on Black Box</a:t>
            </a:r>
            <a:endParaRPr lang="el-G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9" name="Καμπύλη γραμμή σύνδεσης 8">
            <a:extLst>
              <a:ext uri="{FF2B5EF4-FFF2-40B4-BE49-F238E27FC236}">
                <a16:creationId xmlns:a16="http://schemas.microsoft.com/office/drawing/2014/main" id="{F0F4070C-57F9-5349-B700-7F03751A4CCC}"/>
              </a:ext>
            </a:extLst>
          </p:cNvPr>
          <p:cNvCxnSpPr>
            <a:cxnSpLocks/>
            <a:stCxn id="4" idx="0"/>
            <a:endCxn id="10" idx="1"/>
          </p:cNvCxnSpPr>
          <p:nvPr/>
        </p:nvCxnSpPr>
        <p:spPr>
          <a:xfrm flipV="1">
            <a:off x="3214654" y="955648"/>
            <a:ext cx="1836848" cy="2501204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9D2FE06-EB9C-EF4D-97B1-4BFB91569BEF}"/>
              </a:ext>
            </a:extLst>
          </p:cNvPr>
          <p:cNvSpPr txBox="1"/>
          <p:nvPr/>
        </p:nvSpPr>
        <p:spPr>
          <a:xfrm>
            <a:off x="5051502" y="724815"/>
            <a:ext cx="3383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Model Explanation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</a:t>
            </a:r>
            <a:endParaRPr lang="el-GR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D14E9-B93D-3748-B842-19C4F52E7437}"/>
              </a:ext>
            </a:extLst>
          </p:cNvPr>
          <p:cNvSpPr txBox="1"/>
          <p:nvPr/>
        </p:nvSpPr>
        <p:spPr>
          <a:xfrm>
            <a:off x="5051499" y="1232647"/>
            <a:ext cx="6501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 aimed at understanding the overall logic behind the black box.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Provides a global explanation, through a transparent box.</a:t>
            </a:r>
            <a:endParaRPr lang="el-GR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Examples: Surrogate Method Explanators, Knowledge Distillation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5BF339-127F-504D-B5B6-5282AAC5D05D}"/>
              </a:ext>
            </a:extLst>
          </p:cNvPr>
          <p:cNvSpPr txBox="1"/>
          <p:nvPr/>
        </p:nvSpPr>
        <p:spPr>
          <a:xfrm>
            <a:off x="5051499" y="2576602"/>
            <a:ext cx="3383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Outcome Explanation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</a:t>
            </a:r>
            <a:endParaRPr lang="el-GR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19" name="Καμπύλη γραμμή σύνδεσης 18">
            <a:extLst>
              <a:ext uri="{FF2B5EF4-FFF2-40B4-BE49-F238E27FC236}">
                <a16:creationId xmlns:a16="http://schemas.microsoft.com/office/drawing/2014/main" id="{036AF5CF-56D5-FF43-93E9-E2FB1BEBD1AE}"/>
              </a:ext>
            </a:extLst>
          </p:cNvPr>
          <p:cNvCxnSpPr>
            <a:cxnSpLocks/>
            <a:stCxn id="4" idx="0"/>
            <a:endCxn id="15" idx="1"/>
          </p:cNvCxnSpPr>
          <p:nvPr/>
        </p:nvCxnSpPr>
        <p:spPr>
          <a:xfrm flipV="1">
            <a:off x="3214654" y="2807435"/>
            <a:ext cx="1836845" cy="64941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CAB1726-4CA9-174B-8626-CAEFC7AF6DAA}"/>
              </a:ext>
            </a:extLst>
          </p:cNvPr>
          <p:cNvSpPr txBox="1"/>
          <p:nvPr/>
        </p:nvSpPr>
        <p:spPr>
          <a:xfrm>
            <a:off x="5051498" y="4406331"/>
            <a:ext cx="3383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Model Inspection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</a:t>
            </a:r>
            <a:endParaRPr lang="el-GR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22F91E-8AD5-544F-AD80-CE2E7FD44FB4}"/>
              </a:ext>
            </a:extLst>
          </p:cNvPr>
          <p:cNvSpPr txBox="1"/>
          <p:nvPr/>
        </p:nvSpPr>
        <p:spPr>
          <a:xfrm>
            <a:off x="5051497" y="4914163"/>
            <a:ext cx="650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Provides a visual or textual representation of some specific properties.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Examples: Permutation Importance, PDP, ICE</a:t>
            </a:r>
            <a:r>
              <a:rPr lang="el-GR" sz="16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SHAP</a:t>
            </a:r>
          </a:p>
        </p:txBody>
      </p:sp>
      <p:cxnSp>
        <p:nvCxnSpPr>
          <p:cNvPr id="23" name="Καμπύλη γραμμή σύνδεσης 22">
            <a:extLst>
              <a:ext uri="{FF2B5EF4-FFF2-40B4-BE49-F238E27FC236}">
                <a16:creationId xmlns:a16="http://schemas.microsoft.com/office/drawing/2014/main" id="{8A69AE8F-B44F-5546-9A9F-6B6697B3713A}"/>
              </a:ext>
            </a:extLst>
          </p:cNvPr>
          <p:cNvCxnSpPr>
            <a:cxnSpLocks/>
            <a:stCxn id="4" idx="0"/>
            <a:endCxn id="20" idx="1"/>
          </p:cNvCxnSpPr>
          <p:nvPr/>
        </p:nvCxnSpPr>
        <p:spPr>
          <a:xfrm>
            <a:off x="3214654" y="3456852"/>
            <a:ext cx="1836844" cy="118031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D96DC9-077F-B94B-8299-BB739DE5F19B}"/>
              </a:ext>
            </a:extLst>
          </p:cNvPr>
          <p:cNvSpPr txBox="1"/>
          <p:nvPr/>
        </p:nvSpPr>
        <p:spPr>
          <a:xfrm>
            <a:off x="5049135" y="3098280"/>
            <a:ext cx="650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 aimed at understanding the outcome of an instance.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Provides a local explanation, through a transparent box.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Examples: Lime, Anchors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0E1D28-9B0F-B347-A4FE-EFD4C908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682-AA8E-4C48-8072-DBBA164E5C50}" type="slidenum">
              <a:rPr lang="el-GR" smtClean="0"/>
              <a:t>15</a:t>
            </a:fld>
            <a:endParaRPr lang="el-G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7381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1960">
        <p159:morph option="byObject"/>
      </p:transition>
    </mc:Choice>
    <mc:Fallback xmlns="">
      <p:transition spd="slow" advTm="719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  <p:bldP spid="20" grpId="0"/>
      <p:bldP spid="21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εφημερίδα&#10;&#10;&#10;&#10;Η περιγραφή δημιουργήθηκε αυτόματα">
            <a:extLst>
              <a:ext uri="{FF2B5EF4-FFF2-40B4-BE49-F238E27FC236}">
                <a16:creationId xmlns:a16="http://schemas.microsoft.com/office/drawing/2014/main" id="{35448AB5-ADD9-2A4E-BBC3-C9142D4FD6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002"/>
          <a:stretch/>
        </p:blipFill>
        <p:spPr>
          <a:xfrm>
            <a:off x="-2526383" y="0"/>
            <a:ext cx="3908916" cy="6858000"/>
          </a:xfrm>
          <a:prstGeom prst="rect">
            <a:avLst/>
          </a:prstGeom>
        </p:spPr>
      </p:pic>
      <p:sp>
        <p:nvSpPr>
          <p:cNvPr id="4" name="Σύννεφο 3">
            <a:extLst>
              <a:ext uri="{FF2B5EF4-FFF2-40B4-BE49-F238E27FC236}">
                <a16:creationId xmlns:a16="http://schemas.microsoft.com/office/drawing/2014/main" id="{69E4F8AD-92DD-CF41-9830-CA71EC53E75D}"/>
              </a:ext>
            </a:extLst>
          </p:cNvPr>
          <p:cNvSpPr/>
          <p:nvPr/>
        </p:nvSpPr>
        <p:spPr>
          <a:xfrm>
            <a:off x="384605" y="2614935"/>
            <a:ext cx="2832409" cy="1683834"/>
          </a:xfrm>
          <a:prstGeom prst="cloud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Reverse Engineering on Black Box</a:t>
            </a:r>
            <a:endParaRPr lang="el-G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0" name="Εικόνα 49">
            <a:extLst>
              <a:ext uri="{FF2B5EF4-FFF2-40B4-BE49-F238E27FC236}">
                <a16:creationId xmlns:a16="http://schemas.microsoft.com/office/drawing/2014/main" id="{2E98E3CA-F64C-3C47-BBBB-0910100F2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700" y="1698846"/>
            <a:ext cx="2159000" cy="1619251"/>
          </a:xfrm>
          <a:prstGeom prst="rect">
            <a:avLst/>
          </a:prstGeom>
        </p:spPr>
      </p:pic>
      <p:pic>
        <p:nvPicPr>
          <p:cNvPr id="51" name="Εικόνα 50">
            <a:extLst>
              <a:ext uri="{FF2B5EF4-FFF2-40B4-BE49-F238E27FC236}">
                <a16:creationId xmlns:a16="http://schemas.microsoft.com/office/drawing/2014/main" id="{F9138F3B-9FAC-EB46-AE1A-BAEEF3A7D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478" y="1683923"/>
            <a:ext cx="2159000" cy="1619251"/>
          </a:xfrm>
          <a:prstGeom prst="rect">
            <a:avLst/>
          </a:prstGeom>
        </p:spPr>
      </p:pic>
      <p:pic>
        <p:nvPicPr>
          <p:cNvPr id="53" name="Γραφικό 52" descr="Βάση δεδομένων">
            <a:extLst>
              <a:ext uri="{FF2B5EF4-FFF2-40B4-BE49-F238E27FC236}">
                <a16:creationId xmlns:a16="http://schemas.microsoft.com/office/drawing/2014/main" id="{54E7120D-FC82-0E4E-87A5-4B0CB7FE6E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06813" y="3812459"/>
            <a:ext cx="1204331" cy="120433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86797E2-EA26-7341-8AAF-D9BF16FDB2C6}"/>
              </a:ext>
            </a:extLst>
          </p:cNvPr>
          <p:cNvSpPr txBox="1"/>
          <p:nvPr/>
        </p:nvSpPr>
        <p:spPr>
          <a:xfrm>
            <a:off x="3620694" y="4927608"/>
            <a:ext cx="1576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 Data</a:t>
            </a:r>
          </a:p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(X,y)</a:t>
            </a:r>
            <a:endParaRPr lang="el-G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55" name="Ευθύγραμμο βέλος σύνδεσης 54">
            <a:extLst>
              <a:ext uri="{FF2B5EF4-FFF2-40B4-BE49-F238E27FC236}">
                <a16:creationId xmlns:a16="http://schemas.microsoft.com/office/drawing/2014/main" id="{C189F182-C9A6-B248-98C9-E13A5412D5CF}"/>
              </a:ext>
            </a:extLst>
          </p:cNvPr>
          <p:cNvCxnSpPr>
            <a:cxnSpLocks/>
          </p:cNvCxnSpPr>
          <p:nvPr/>
        </p:nvCxnSpPr>
        <p:spPr>
          <a:xfrm flipV="1">
            <a:off x="4431687" y="3454387"/>
            <a:ext cx="0" cy="4125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Ευθύγραμμο βέλος σύνδεσης 55">
            <a:extLst>
              <a:ext uri="{FF2B5EF4-FFF2-40B4-BE49-F238E27FC236}">
                <a16:creationId xmlns:a16="http://schemas.microsoft.com/office/drawing/2014/main" id="{79E2DDB3-17BF-BB4A-BEAB-8FBFA906FC41}"/>
              </a:ext>
            </a:extLst>
          </p:cNvPr>
          <p:cNvCxnSpPr/>
          <p:nvPr/>
        </p:nvCxnSpPr>
        <p:spPr>
          <a:xfrm>
            <a:off x="5067784" y="2493548"/>
            <a:ext cx="4490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A02036D-505A-3648-976F-9DB4852DD53C}"/>
              </a:ext>
            </a:extLst>
          </p:cNvPr>
          <p:cNvSpPr txBox="1"/>
          <p:nvPr/>
        </p:nvSpPr>
        <p:spPr>
          <a:xfrm>
            <a:off x="3620694" y="3085055"/>
            <a:ext cx="157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Training</a:t>
            </a:r>
            <a:endParaRPr lang="el-G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D8E1EC7-0F8E-8248-AB90-47D2B50C788A}"/>
              </a:ext>
            </a:extLst>
          </p:cNvPr>
          <p:cNvSpPr txBox="1"/>
          <p:nvPr/>
        </p:nvSpPr>
        <p:spPr>
          <a:xfrm>
            <a:off x="6396498" y="2223985"/>
            <a:ext cx="613317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RightUp"/>
              <a:lightRig rig="threePt" dir="t"/>
            </a:scene3d>
          </a:bodyPr>
          <a:lstStyle/>
          <a:p>
            <a:r>
              <a:rPr lang="en-US" sz="4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</a:t>
            </a:r>
            <a:endParaRPr lang="el-GR" sz="4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9" name="Γραφικό 58" descr="Βάση δεδομένων">
            <a:extLst>
              <a:ext uri="{FF2B5EF4-FFF2-40B4-BE49-F238E27FC236}">
                <a16:creationId xmlns:a16="http://schemas.microsoft.com/office/drawing/2014/main" id="{55D10C7C-CF94-1148-8DE1-145FF4EC25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56034" y="4446634"/>
            <a:ext cx="1204331" cy="120433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140E83FC-01BB-7C4A-A72D-F49718EF7BF9}"/>
              </a:ext>
            </a:extLst>
          </p:cNvPr>
          <p:cNvSpPr txBox="1"/>
          <p:nvPr/>
        </p:nvSpPr>
        <p:spPr>
          <a:xfrm>
            <a:off x="5401035" y="5573939"/>
            <a:ext cx="2418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</a:t>
            </a:r>
            <a:r>
              <a:rPr lang="el-G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Test Data</a:t>
            </a:r>
          </a:p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(X,X_test)</a:t>
            </a:r>
            <a:endParaRPr lang="el-G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61" name="Ευθύγραμμο βέλος σύνδεσης 60">
            <a:extLst>
              <a:ext uri="{FF2B5EF4-FFF2-40B4-BE49-F238E27FC236}">
                <a16:creationId xmlns:a16="http://schemas.microsoft.com/office/drawing/2014/main" id="{11ECDFE9-EDA2-EB42-A055-2A29080AB3CE}"/>
              </a:ext>
            </a:extLst>
          </p:cNvPr>
          <p:cNvCxnSpPr>
            <a:cxnSpLocks/>
          </p:cNvCxnSpPr>
          <p:nvPr/>
        </p:nvCxnSpPr>
        <p:spPr>
          <a:xfrm flipV="1">
            <a:off x="6480536" y="3458173"/>
            <a:ext cx="0" cy="4125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F5AAF4F-B990-F84C-A906-99383BD479CC}"/>
              </a:ext>
            </a:extLst>
          </p:cNvPr>
          <p:cNvSpPr txBox="1"/>
          <p:nvPr/>
        </p:nvSpPr>
        <p:spPr>
          <a:xfrm>
            <a:off x="5669543" y="3088841"/>
            <a:ext cx="157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Predicting</a:t>
            </a:r>
            <a:endParaRPr lang="el-G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63" name="Ευθύγραμμο βέλος σύνδεσης 62">
            <a:extLst>
              <a:ext uri="{FF2B5EF4-FFF2-40B4-BE49-F238E27FC236}">
                <a16:creationId xmlns:a16="http://schemas.microsoft.com/office/drawing/2014/main" id="{02DA929B-40C9-8B48-9B51-F72D2786ED9A}"/>
              </a:ext>
            </a:extLst>
          </p:cNvPr>
          <p:cNvCxnSpPr/>
          <p:nvPr/>
        </p:nvCxnSpPr>
        <p:spPr>
          <a:xfrm>
            <a:off x="7088651" y="2497889"/>
            <a:ext cx="4490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4" name="Γραφικό 63" descr="Βάση δεδομένων">
            <a:extLst>
              <a:ext uri="{FF2B5EF4-FFF2-40B4-BE49-F238E27FC236}">
                <a16:creationId xmlns:a16="http://schemas.microsoft.com/office/drawing/2014/main" id="{9297C82E-DA5D-AE40-8AFC-6C192433CE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1197" y="2199202"/>
            <a:ext cx="1204331" cy="1204331"/>
          </a:xfrm>
          <a:prstGeom prst="rect">
            <a:avLst/>
          </a:prstGeom>
        </p:spPr>
      </p:pic>
      <p:pic>
        <p:nvPicPr>
          <p:cNvPr id="65" name="Γραφικό 64" descr="Βάση δεδομένων">
            <a:extLst>
              <a:ext uri="{FF2B5EF4-FFF2-40B4-BE49-F238E27FC236}">
                <a16:creationId xmlns:a16="http://schemas.microsoft.com/office/drawing/2014/main" id="{F38DA5FA-59BD-7F49-8AF2-42A83EC14B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11197" y="1441586"/>
            <a:ext cx="1204331" cy="120433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81559523-C5C6-1E41-85F2-8CFE0FE14B37}"/>
              </a:ext>
            </a:extLst>
          </p:cNvPr>
          <p:cNvSpPr txBox="1"/>
          <p:nvPr/>
        </p:nvSpPr>
        <p:spPr>
          <a:xfrm>
            <a:off x="7166024" y="3295216"/>
            <a:ext cx="2418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Oracle Data</a:t>
            </a:r>
          </a:p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(X, y_predicted, X_test y_predicted_test)</a:t>
            </a:r>
            <a:endParaRPr lang="el-G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68" name="Ευθύγραμμο βέλος σύνδεσης 67">
            <a:extLst>
              <a:ext uri="{FF2B5EF4-FFF2-40B4-BE49-F238E27FC236}">
                <a16:creationId xmlns:a16="http://schemas.microsoft.com/office/drawing/2014/main" id="{EAC841F9-52DB-9948-BD4B-AB7F7118D112}"/>
              </a:ext>
            </a:extLst>
          </p:cNvPr>
          <p:cNvCxnSpPr/>
          <p:nvPr/>
        </p:nvCxnSpPr>
        <p:spPr>
          <a:xfrm>
            <a:off x="8877121" y="2508471"/>
            <a:ext cx="4490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9" name="Εικόνα 68" descr="Εικόνα που περιέχει εσωτερικό, έπιπλα&#10;&#10;&#10;&#10;Η περιγραφή δημιουργήθηκε αυτόματα">
            <a:extLst>
              <a:ext uri="{FF2B5EF4-FFF2-40B4-BE49-F238E27FC236}">
                <a16:creationId xmlns:a16="http://schemas.microsoft.com/office/drawing/2014/main" id="{D7354520-0F81-5645-83E3-043054C7A8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01962" y="1828981"/>
            <a:ext cx="1358979" cy="135897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68316525-ACF5-D145-8B71-CC18B25715DE}"/>
              </a:ext>
            </a:extLst>
          </p:cNvPr>
          <p:cNvSpPr txBox="1"/>
          <p:nvPr/>
        </p:nvSpPr>
        <p:spPr>
          <a:xfrm>
            <a:off x="9293167" y="3072017"/>
            <a:ext cx="157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Training</a:t>
            </a:r>
            <a:endParaRPr lang="el-G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6" name="Γραφικό 35" descr="Βάση δεδομένων">
            <a:extLst>
              <a:ext uri="{FF2B5EF4-FFF2-40B4-BE49-F238E27FC236}">
                <a16:creationId xmlns:a16="http://schemas.microsoft.com/office/drawing/2014/main" id="{B96F34FE-4711-0C43-9E7D-A2B9D64235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56034" y="3702463"/>
            <a:ext cx="1204331" cy="12043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91B867-4399-F247-BC04-5D958204594B}"/>
              </a:ext>
            </a:extLst>
          </p:cNvPr>
          <p:cNvSpPr txBox="1"/>
          <p:nvPr/>
        </p:nvSpPr>
        <p:spPr>
          <a:xfrm>
            <a:off x="3905209" y="486441"/>
            <a:ext cx="4849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Surrogate or Meta-Learner Method</a:t>
            </a:r>
            <a:r>
              <a:rPr lang="en-US" b="1" i="1" baseline="30000" dirty="0"/>
              <a:t>[7]</a:t>
            </a:r>
            <a:endParaRPr lang="en-US" sz="2400" b="1" i="1" baseline="30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0C94B8-2714-B742-B3D5-6C21A0DB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682-AA8E-4C48-8072-DBBA164E5C50}" type="slidenum">
              <a:rPr lang="el-GR" smtClean="0"/>
              <a:t>16</a:t>
            </a:fld>
            <a:endParaRPr lang="el-G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2745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3622">
        <p159:morph option="byObject"/>
      </p:transition>
    </mc:Choice>
    <mc:Fallback xmlns="">
      <p:transition spd="slow" advTm="143622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BCF8830-7DC6-034E-9962-8C34CAB25C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"/>
                    </a14:imgEffect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brightnessContrast bright="-50000" contrast="40000"/>
                    </a14:imgEffect>
                  </a14:imgLayer>
                </a14:imgProps>
              </a:ext>
            </a:extLst>
          </a:blip>
          <a:srcRect l="14152" r="19156" b="-1"/>
          <a:stretch/>
        </p:blipFill>
        <p:spPr>
          <a:xfrm>
            <a:off x="20" y="10"/>
            <a:ext cx="9154673" cy="6863475"/>
          </a:xfrm>
          <a:custGeom>
            <a:avLst/>
            <a:gdLst>
              <a:gd name="connsiteX0" fmla="*/ 0 w 9154693"/>
              <a:gd name="connsiteY0" fmla="*/ 0 h 6863485"/>
              <a:gd name="connsiteX1" fmla="*/ 5976000 w 9154693"/>
              <a:gd name="connsiteY1" fmla="*/ 0 h 6863485"/>
              <a:gd name="connsiteX2" fmla="*/ 9154693 w 9154693"/>
              <a:gd name="connsiteY2" fmla="*/ 6863485 h 6863485"/>
              <a:gd name="connsiteX3" fmla="*/ 0 w 9154693"/>
              <a:gd name="connsiteY3" fmla="*/ 6863485 h 6863485"/>
              <a:gd name="connsiteX4" fmla="*/ 0 w 9154693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" name="Έλλειψη 13">
            <a:extLst>
              <a:ext uri="{FF2B5EF4-FFF2-40B4-BE49-F238E27FC236}">
                <a16:creationId xmlns:a16="http://schemas.microsoft.com/office/drawing/2014/main" id="{7BE0C1C3-3BD8-1B44-B6D2-5914C6EEC663}"/>
              </a:ext>
            </a:extLst>
          </p:cNvPr>
          <p:cNvSpPr/>
          <p:nvPr/>
        </p:nvSpPr>
        <p:spPr>
          <a:xfrm>
            <a:off x="7836437" y="205208"/>
            <a:ext cx="2740268" cy="2740268"/>
          </a:xfrm>
          <a:prstGeom prst="ellipse">
            <a:avLst/>
          </a:prstGeom>
          <a:gradFill>
            <a:gsLst>
              <a:gs pos="0">
                <a:srgbClr val="C4E8FF"/>
              </a:gs>
              <a:gs pos="71000">
                <a:schemeClr val="accent5">
                  <a:lumMod val="40000"/>
                  <a:lumOff val="60000"/>
                </a:schemeClr>
              </a:gs>
              <a:gs pos="99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Use of </a:t>
            </a:r>
            <a:r>
              <a:rPr lang="en-US" dirty="0" err="1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Scikit</a:t>
            </a:r>
            <a:endParaRPr lang="en-US" dirty="0">
              <a:solidFill>
                <a:schemeClr val="tx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Learn for Explainable Models</a:t>
            </a:r>
            <a:endParaRPr lang="en-US" sz="4400" dirty="0">
              <a:solidFill>
                <a:schemeClr val="tx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https://</a:t>
            </a:r>
            <a:r>
              <a:rPr lang="en-US" sz="1200" dirty="0" err="1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scikit-learn.org</a:t>
            </a:r>
            <a:endParaRPr lang="el-GR" sz="4400" dirty="0">
              <a:solidFill>
                <a:schemeClr val="tx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6" name="Έλλειψη 13">
            <a:extLst>
              <a:ext uri="{FF2B5EF4-FFF2-40B4-BE49-F238E27FC236}">
                <a16:creationId xmlns:a16="http://schemas.microsoft.com/office/drawing/2014/main" id="{B4CEAAC4-70A8-3E4D-85A5-72C367AC7C12}"/>
              </a:ext>
            </a:extLst>
          </p:cNvPr>
          <p:cNvSpPr/>
          <p:nvPr/>
        </p:nvSpPr>
        <p:spPr>
          <a:xfrm>
            <a:off x="9260731" y="3907039"/>
            <a:ext cx="2550033" cy="255003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Use of Orange for Explainable Models</a:t>
            </a:r>
            <a:endParaRPr lang="en-US" sz="3200" dirty="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https://</a:t>
            </a:r>
            <a:r>
              <a:rPr lang="en-US" sz="1200" dirty="0" err="1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github.com</a:t>
            </a:r>
            <a:r>
              <a:rPr lang="en-US" sz="12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/biolab/orange3</a:t>
            </a:r>
            <a:endParaRPr lang="el-GR" sz="3200" dirty="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5E9A46-08BE-B547-BEFD-7A121D5B5BD2}"/>
              </a:ext>
            </a:extLst>
          </p:cNvPr>
          <p:cNvSpPr/>
          <p:nvPr/>
        </p:nvSpPr>
        <p:spPr>
          <a:xfrm>
            <a:off x="-53010" y="3346404"/>
            <a:ext cx="12404035" cy="159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Gears">
            <a:extLst>
              <a:ext uri="{FF2B5EF4-FFF2-40B4-BE49-F238E27FC236}">
                <a16:creationId xmlns:a16="http://schemas.microsoft.com/office/drawing/2014/main" id="{A4079541-9A14-5641-AC1D-81A549850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2229" y="1122540"/>
            <a:ext cx="914400" cy="914400"/>
          </a:xfrm>
          <a:prstGeom prst="rect">
            <a:avLst/>
          </a:prstGeom>
        </p:spPr>
      </p:pic>
      <p:pic>
        <p:nvPicPr>
          <p:cNvPr id="11" name="Graphic 10" descr="Single gear">
            <a:extLst>
              <a:ext uri="{FF2B5EF4-FFF2-40B4-BE49-F238E27FC236}">
                <a16:creationId xmlns:a16="http://schemas.microsoft.com/office/drawing/2014/main" id="{2BD541A7-61B5-7747-941C-D4718AB301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9429" y="1411072"/>
            <a:ext cx="914400" cy="914400"/>
          </a:xfrm>
          <a:prstGeom prst="rect">
            <a:avLst/>
          </a:prstGeom>
        </p:spPr>
      </p:pic>
      <p:sp>
        <p:nvSpPr>
          <p:cNvPr id="12" name="Cube 11">
            <a:extLst>
              <a:ext uri="{FF2B5EF4-FFF2-40B4-BE49-F238E27FC236}">
                <a16:creationId xmlns:a16="http://schemas.microsoft.com/office/drawing/2014/main" id="{2893431F-0461-054D-AF80-2F09D04EC317}"/>
              </a:ext>
            </a:extLst>
          </p:cNvPr>
          <p:cNvSpPr/>
          <p:nvPr/>
        </p:nvSpPr>
        <p:spPr>
          <a:xfrm flipH="1">
            <a:off x="2421198" y="1224108"/>
            <a:ext cx="1316899" cy="1284414"/>
          </a:xfrm>
          <a:prstGeom prst="cube">
            <a:avLst/>
          </a:prstGeom>
          <a:solidFill>
            <a:srgbClr val="FFFFFF">
              <a:alpha val="45098"/>
            </a:srgb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TP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Decision Tree or Linear Model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86AC7C17-1F7B-EB4C-95C4-9A0AF6A041C1}"/>
              </a:ext>
            </a:extLst>
          </p:cNvPr>
          <p:cNvCxnSpPr>
            <a:cxnSpLocks/>
            <a:stCxn id="11" idx="3"/>
            <a:endCxn id="12" idx="4"/>
          </p:cNvCxnSpPr>
          <p:nvPr/>
        </p:nvCxnSpPr>
        <p:spPr>
          <a:xfrm>
            <a:off x="1583829" y="1868272"/>
            <a:ext cx="1158472" cy="158595"/>
          </a:xfrm>
          <a:prstGeom prst="curvedConnector3">
            <a:avLst/>
          </a:prstGeom>
          <a:ln w="28575">
            <a:solidFill>
              <a:srgbClr val="74A1F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E375FBA-1194-F741-B75D-7B1CE21EB774}"/>
              </a:ext>
            </a:extLst>
          </p:cNvPr>
          <p:cNvSpPr/>
          <p:nvPr/>
        </p:nvSpPr>
        <p:spPr>
          <a:xfrm>
            <a:off x="4893216" y="912603"/>
            <a:ext cx="1521209" cy="1521209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F156F4F9-D114-6A42-A482-2DA11B139973}"/>
              </a:ext>
            </a:extLst>
          </p:cNvPr>
          <p:cNvCxnSpPr>
            <a:cxnSpLocks/>
            <a:stCxn id="12" idx="2"/>
            <a:endCxn id="14" idx="1"/>
          </p:cNvCxnSpPr>
          <p:nvPr/>
        </p:nvCxnSpPr>
        <p:spPr>
          <a:xfrm flipV="1">
            <a:off x="3738097" y="1673208"/>
            <a:ext cx="1155119" cy="353659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E1D1A0-419B-9B4C-9DC9-5C47D8735E2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0527"/>
          <a:stretch/>
        </p:blipFill>
        <p:spPr>
          <a:xfrm>
            <a:off x="5654120" y="1204760"/>
            <a:ext cx="661108" cy="1051339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CD96C6-0AC1-1D48-932F-D427E956A82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3977"/>
          <a:stretch/>
        </p:blipFill>
        <p:spPr>
          <a:xfrm>
            <a:off x="5054996" y="1035819"/>
            <a:ext cx="633939" cy="1289653"/>
          </a:xfrm>
          <a:prstGeom prst="rect">
            <a:avLst/>
          </a:prstGeom>
        </p:spPr>
      </p:pic>
      <p:pic>
        <p:nvPicPr>
          <p:cNvPr id="24" name="Graphic 23" descr="Gears">
            <a:extLst>
              <a:ext uri="{FF2B5EF4-FFF2-40B4-BE49-F238E27FC236}">
                <a16:creationId xmlns:a16="http://schemas.microsoft.com/office/drawing/2014/main" id="{D165262D-8FBE-6043-A09F-78A6D37292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1157" y="4548813"/>
            <a:ext cx="914400" cy="914400"/>
          </a:xfrm>
          <a:prstGeom prst="rect">
            <a:avLst/>
          </a:prstGeom>
        </p:spPr>
      </p:pic>
      <p:pic>
        <p:nvPicPr>
          <p:cNvPr id="25" name="Graphic 24" descr="Single gear">
            <a:extLst>
              <a:ext uri="{FF2B5EF4-FFF2-40B4-BE49-F238E27FC236}">
                <a16:creationId xmlns:a16="http://schemas.microsoft.com/office/drawing/2014/main" id="{6FC27BB6-1A58-D44E-9E10-71EA81E60C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8357" y="4837345"/>
            <a:ext cx="914400" cy="914400"/>
          </a:xfrm>
          <a:prstGeom prst="rect">
            <a:avLst/>
          </a:prstGeom>
        </p:spPr>
      </p:pic>
      <p:sp>
        <p:nvSpPr>
          <p:cNvPr id="26" name="Cube 25">
            <a:extLst>
              <a:ext uri="{FF2B5EF4-FFF2-40B4-BE49-F238E27FC236}">
                <a16:creationId xmlns:a16="http://schemas.microsoft.com/office/drawing/2014/main" id="{9735AD2E-C3EC-DE4A-84D8-D79FE05CA83D}"/>
              </a:ext>
            </a:extLst>
          </p:cNvPr>
          <p:cNvSpPr/>
          <p:nvPr/>
        </p:nvSpPr>
        <p:spPr>
          <a:xfrm flipH="1">
            <a:off x="2540126" y="4650381"/>
            <a:ext cx="1316899" cy="1284414"/>
          </a:xfrm>
          <a:prstGeom prst="cube">
            <a:avLst/>
          </a:prstGeom>
          <a:solidFill>
            <a:srgbClr val="FFFFFF">
              <a:alpha val="45098"/>
            </a:srgb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TP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CN2 – Rule Based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175D1BB1-A7C2-5841-B8C0-90E18EEA7AB4}"/>
              </a:ext>
            </a:extLst>
          </p:cNvPr>
          <p:cNvCxnSpPr>
            <a:cxnSpLocks/>
            <a:stCxn id="25" idx="3"/>
            <a:endCxn id="26" idx="4"/>
          </p:cNvCxnSpPr>
          <p:nvPr/>
        </p:nvCxnSpPr>
        <p:spPr>
          <a:xfrm>
            <a:off x="1702757" y="5294545"/>
            <a:ext cx="1158472" cy="158595"/>
          </a:xfrm>
          <a:prstGeom prst="curvedConnector3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A2A4E20-5490-8947-AF09-3E4B8510475E}"/>
              </a:ext>
            </a:extLst>
          </p:cNvPr>
          <p:cNvSpPr/>
          <p:nvPr/>
        </p:nvSpPr>
        <p:spPr>
          <a:xfrm>
            <a:off x="5277514" y="4367336"/>
            <a:ext cx="1521209" cy="1521209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1200" dirty="0">
                <a:solidFill>
                  <a:sysClr val="windowText" lastClr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IF Proline&gt;=990.0 THEN Wine=1</a:t>
            </a:r>
          </a:p>
          <a:p>
            <a:r>
              <a:rPr lang="en" sz="1200" dirty="0">
                <a:solidFill>
                  <a:sysClr val="windowText" lastClr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IF Color intensity&lt;=3.85 AND Color intensity&lt;=3.52 THEN Wine=2 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91099540-7E4E-4F4C-BF58-DCE034C3ED98}"/>
              </a:ext>
            </a:extLst>
          </p:cNvPr>
          <p:cNvCxnSpPr>
            <a:cxnSpLocks/>
            <a:stCxn id="26" idx="2"/>
            <a:endCxn id="28" idx="1"/>
          </p:cNvCxnSpPr>
          <p:nvPr/>
        </p:nvCxnSpPr>
        <p:spPr>
          <a:xfrm flipV="1">
            <a:off x="3857025" y="5127941"/>
            <a:ext cx="1420489" cy="325199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F884A0F-E25F-B543-98CC-89A37126B438}"/>
              </a:ext>
            </a:extLst>
          </p:cNvPr>
          <p:cNvSpPr txBox="1"/>
          <p:nvPr/>
        </p:nvSpPr>
        <p:spPr>
          <a:xfrm rot="19330831">
            <a:off x="3718647" y="1343201"/>
            <a:ext cx="150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explanation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200D3A-22E5-D049-A26B-5056211AF4F7}"/>
              </a:ext>
            </a:extLst>
          </p:cNvPr>
          <p:cNvSpPr txBox="1"/>
          <p:nvPr/>
        </p:nvSpPr>
        <p:spPr>
          <a:xfrm rot="19330831">
            <a:off x="4227417" y="5371772"/>
            <a:ext cx="150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explanation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D54D5C-5919-FA48-BC80-587DA7B0BD79}"/>
              </a:ext>
            </a:extLst>
          </p:cNvPr>
          <p:cNvSpPr txBox="1"/>
          <p:nvPr/>
        </p:nvSpPr>
        <p:spPr>
          <a:xfrm>
            <a:off x="146755" y="2256099"/>
            <a:ext cx="16968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Surrogate method</a:t>
            </a:r>
            <a:endParaRPr lang="el-GR" sz="1400" dirty="0">
              <a:solidFill>
                <a:schemeClr val="bg1"/>
              </a:solidFill>
            </a:endParaRPr>
          </a:p>
          <a:p>
            <a:r>
              <a:rPr lang="en-US" sz="1100" i="1" dirty="0">
                <a:solidFill>
                  <a:schemeClr val="bg1"/>
                </a:solidFill>
              </a:rPr>
              <a:t>Global or Local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8A08EF-B2E8-AA4C-B1D5-8341C7B3E713}"/>
              </a:ext>
            </a:extLst>
          </p:cNvPr>
          <p:cNvSpPr txBox="1"/>
          <p:nvPr/>
        </p:nvSpPr>
        <p:spPr>
          <a:xfrm>
            <a:off x="331157" y="5655467"/>
            <a:ext cx="1696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Surrogate method</a:t>
            </a:r>
          </a:p>
          <a:p>
            <a:r>
              <a:rPr lang="en-US" sz="1100" i="1" dirty="0">
                <a:solidFill>
                  <a:schemeClr val="bg1"/>
                </a:solidFill>
              </a:rPr>
              <a:t>Global or Local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0E610-48F9-AF40-9E25-8E5DCABD8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682-AA8E-4C48-8072-DBBA164E5C50}" type="slidenum">
              <a:rPr lang="el-GR" smtClean="0"/>
              <a:t>17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0346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DF6D4A91-6FC2-9146-91DD-77D4326AF6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3" r="80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close up of a newspaper&#10;&#10;Description automatically generated">
            <a:extLst>
              <a:ext uri="{FF2B5EF4-FFF2-40B4-BE49-F238E27FC236}">
                <a16:creationId xmlns:a16="http://schemas.microsoft.com/office/drawing/2014/main" id="{E3310046-6E37-4A4B-8AB0-E29703CAB5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3862"/>
          <a:stretch/>
        </p:blipFill>
        <p:spPr>
          <a:xfrm>
            <a:off x="5063089" y="1"/>
            <a:ext cx="7128913" cy="6853457"/>
          </a:xfrm>
          <a:custGeom>
            <a:avLst/>
            <a:gdLst>
              <a:gd name="connsiteX0" fmla="*/ 2343548 w 7128913"/>
              <a:gd name="connsiteY0" fmla="*/ 0 h 6853457"/>
              <a:gd name="connsiteX1" fmla="*/ 5168877 w 7128913"/>
              <a:gd name="connsiteY1" fmla="*/ 0 h 6853457"/>
              <a:gd name="connsiteX2" fmla="*/ 5218299 w 7128913"/>
              <a:gd name="connsiteY2" fmla="*/ 19487 h 6853457"/>
              <a:gd name="connsiteX3" fmla="*/ 7014769 w 7128913"/>
              <a:gd name="connsiteY3" fmla="*/ 1610837 h 6853457"/>
              <a:gd name="connsiteX4" fmla="*/ 7128913 w 7128913"/>
              <a:gd name="connsiteY4" fmla="*/ 1827198 h 6853457"/>
              <a:gd name="connsiteX5" fmla="*/ 7128913 w 7128913"/>
              <a:gd name="connsiteY5" fmla="*/ 5131581 h 6853457"/>
              <a:gd name="connsiteX6" fmla="*/ 7091067 w 7128913"/>
              <a:gd name="connsiteY6" fmla="*/ 5210750 h 6853457"/>
              <a:gd name="connsiteX7" fmla="*/ 5546646 w 7128913"/>
              <a:gd name="connsiteY7" fmla="*/ 6783375 h 6853457"/>
              <a:gd name="connsiteX8" fmla="*/ 5409811 w 7128913"/>
              <a:gd name="connsiteY8" fmla="*/ 6853457 h 6853457"/>
              <a:gd name="connsiteX9" fmla="*/ 2102613 w 7128913"/>
              <a:gd name="connsiteY9" fmla="*/ 6853457 h 6853457"/>
              <a:gd name="connsiteX10" fmla="*/ 1965779 w 7128913"/>
              <a:gd name="connsiteY10" fmla="*/ 6783375 h 6853457"/>
              <a:gd name="connsiteX11" fmla="*/ 0 w 7128913"/>
              <a:gd name="connsiteY11" fmla="*/ 3480517 h 6853457"/>
              <a:gd name="connsiteX12" fmla="*/ 2294125 w 7128913"/>
              <a:gd name="connsiteY12" fmla="*/ 19487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DCD7178-9DE0-9247-9AB2-841A8935D0BB}"/>
              </a:ext>
            </a:extLst>
          </p:cNvPr>
          <p:cNvSpPr/>
          <p:nvPr/>
        </p:nvSpPr>
        <p:spPr>
          <a:xfrm>
            <a:off x="-211667" y="389466"/>
            <a:ext cx="12615334" cy="6079067"/>
          </a:xfrm>
          <a:prstGeom prst="rect">
            <a:avLst/>
          </a:prstGeom>
          <a:solidFill>
            <a:schemeClr val="dk1">
              <a:alpha val="7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67BF03FF-37A4-FC46-9414-1A1509750D05}"/>
              </a:ext>
            </a:extLst>
          </p:cNvPr>
          <p:cNvSpPr/>
          <p:nvPr/>
        </p:nvSpPr>
        <p:spPr>
          <a:xfrm flipH="1">
            <a:off x="372534" y="2787038"/>
            <a:ext cx="1284348" cy="1279381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P</a:t>
            </a:r>
          </a:p>
        </p:txBody>
      </p:sp>
      <p:pic>
        <p:nvPicPr>
          <p:cNvPr id="17" name="Γραφικό 58" descr="Βάση δεδομένων">
            <a:extLst>
              <a:ext uri="{FF2B5EF4-FFF2-40B4-BE49-F238E27FC236}">
                <a16:creationId xmlns:a16="http://schemas.microsoft.com/office/drawing/2014/main" id="{23DC8DDD-3698-9C42-A021-A1A460B95D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2551" y="4624575"/>
            <a:ext cx="1204331" cy="1204331"/>
          </a:xfrm>
          <a:prstGeom prst="rect">
            <a:avLst/>
          </a:prstGeom>
        </p:spPr>
      </p:pic>
      <p:pic>
        <p:nvPicPr>
          <p:cNvPr id="18" name="Γραφικό 58" descr="Βάση δεδομένων">
            <a:extLst>
              <a:ext uri="{FF2B5EF4-FFF2-40B4-BE49-F238E27FC236}">
                <a16:creationId xmlns:a16="http://schemas.microsoft.com/office/drawing/2014/main" id="{EECC6D3A-07B2-344C-BC44-091509AD63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06252" y="1028760"/>
            <a:ext cx="1204331" cy="12043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EAE4A9-40C3-6144-942C-EC57DDCF1662}"/>
              </a:ext>
            </a:extLst>
          </p:cNvPr>
          <p:cNvSpPr/>
          <p:nvPr/>
        </p:nvSpPr>
        <p:spPr>
          <a:xfrm>
            <a:off x="372534" y="1126746"/>
            <a:ext cx="1641613" cy="660400"/>
          </a:xfrm>
          <a:prstGeom prst="rect">
            <a:avLst/>
          </a:prstGeom>
          <a:gradFill>
            <a:gsLst>
              <a:gs pos="0">
                <a:srgbClr val="8FE05F"/>
              </a:gs>
              <a:gs pos="49000">
                <a:srgbClr val="8FE05F"/>
              </a:gs>
              <a:gs pos="100000">
                <a:srgbClr val="8FE0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Instance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0DDF1C8D-5A46-3D40-BD51-2D8C9CC8D091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2014147" y="1456946"/>
            <a:ext cx="1092105" cy="173980"/>
          </a:xfrm>
          <a:prstGeom prst="curvedConnector3">
            <a:avLst/>
          </a:prstGeom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6393A2-1E49-8345-BA1A-A132F12DF135}"/>
              </a:ext>
            </a:extLst>
          </p:cNvPr>
          <p:cNvSpPr txBox="1"/>
          <p:nvPr/>
        </p:nvSpPr>
        <p:spPr>
          <a:xfrm rot="756271">
            <a:off x="2252133" y="1245277"/>
            <a:ext cx="887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creates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E346AF-21B5-F546-994E-0C399E1F4A71}"/>
              </a:ext>
            </a:extLst>
          </p:cNvPr>
          <p:cNvSpPr txBox="1"/>
          <p:nvPr/>
        </p:nvSpPr>
        <p:spPr>
          <a:xfrm>
            <a:off x="4137890" y="1238403"/>
            <a:ext cx="25911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Synthetic Neighborhood:</a:t>
            </a:r>
            <a:r>
              <a:rPr lang="el-GR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by removing words from the instance randomly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47D5F460-8DEB-154E-9D8E-2F1EEEAD16C7}"/>
              </a:ext>
            </a:extLst>
          </p:cNvPr>
          <p:cNvCxnSpPr>
            <a:cxnSpLocks/>
            <a:stCxn id="5" idx="2"/>
            <a:endCxn id="3" idx="1"/>
          </p:cNvCxnSpPr>
          <p:nvPr/>
        </p:nvCxnSpPr>
        <p:spPr>
          <a:xfrm rot="5400000">
            <a:off x="524118" y="2437659"/>
            <a:ext cx="1319737" cy="18710"/>
          </a:xfrm>
          <a:prstGeom prst="curvedConnector3">
            <a:avLst/>
          </a:prstGeom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58B09215-ACC7-A34A-B292-5B83E7E8EED5}"/>
              </a:ext>
            </a:extLst>
          </p:cNvPr>
          <p:cNvCxnSpPr>
            <a:stCxn id="18" idx="2"/>
            <a:endCxn id="3" idx="1"/>
          </p:cNvCxnSpPr>
          <p:nvPr/>
        </p:nvCxnSpPr>
        <p:spPr>
          <a:xfrm rot="5400000">
            <a:off x="2004629" y="1403094"/>
            <a:ext cx="873792" cy="2533787"/>
          </a:xfrm>
          <a:prstGeom prst="curvedConnector3">
            <a:avLst/>
          </a:prstGeom>
          <a:ln w="28575">
            <a:solidFill>
              <a:srgbClr val="71D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be 29">
            <a:extLst>
              <a:ext uri="{FF2B5EF4-FFF2-40B4-BE49-F238E27FC236}">
                <a16:creationId xmlns:a16="http://schemas.microsoft.com/office/drawing/2014/main" id="{6520ED95-66CF-E148-AD89-411A92E6AEFC}"/>
              </a:ext>
            </a:extLst>
          </p:cNvPr>
          <p:cNvSpPr/>
          <p:nvPr/>
        </p:nvSpPr>
        <p:spPr>
          <a:xfrm flipH="1">
            <a:off x="2723504" y="4683203"/>
            <a:ext cx="1316899" cy="1284414"/>
          </a:xfrm>
          <a:prstGeom prst="cube">
            <a:avLst/>
          </a:prstGeom>
          <a:solidFill>
            <a:srgbClr val="FFFFFF">
              <a:alpha val="45098"/>
            </a:srgb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TP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Linear Model</a:t>
            </a:r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90286362-B46C-614B-A392-441C4835C5CF}"/>
              </a:ext>
            </a:extLst>
          </p:cNvPr>
          <p:cNvCxnSpPr>
            <a:stCxn id="17" idx="3"/>
            <a:endCxn id="30" idx="4"/>
          </p:cNvCxnSpPr>
          <p:nvPr/>
        </p:nvCxnSpPr>
        <p:spPr>
          <a:xfrm>
            <a:off x="1656882" y="5226741"/>
            <a:ext cx="1387725" cy="25922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5928EB1-4154-FD4D-9D10-9B1F98826B9D}"/>
              </a:ext>
            </a:extLst>
          </p:cNvPr>
          <p:cNvSpPr txBox="1"/>
          <p:nvPr/>
        </p:nvSpPr>
        <p:spPr>
          <a:xfrm rot="756271">
            <a:off x="1880194" y="5022936"/>
            <a:ext cx="887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trains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8C05E194-2041-9648-BB39-59D7752AC51D}"/>
              </a:ext>
            </a:extLst>
          </p:cNvPr>
          <p:cNvCxnSpPr>
            <a:endCxn id="17" idx="0"/>
          </p:cNvCxnSpPr>
          <p:nvPr/>
        </p:nvCxnSpPr>
        <p:spPr>
          <a:xfrm rot="5400000">
            <a:off x="883202" y="4314436"/>
            <a:ext cx="481655" cy="138623"/>
          </a:xfrm>
          <a:prstGeom prst="curved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D63373B-348B-9245-ACD8-9F710BABC4C3}"/>
              </a:ext>
            </a:extLst>
          </p:cNvPr>
          <p:cNvSpPr txBox="1"/>
          <p:nvPr/>
        </p:nvSpPr>
        <p:spPr>
          <a:xfrm rot="18191196">
            <a:off x="457891" y="4217988"/>
            <a:ext cx="887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predicts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D8D058-9267-2F4E-926E-8CF3D160816C}"/>
              </a:ext>
            </a:extLst>
          </p:cNvPr>
          <p:cNvSpPr txBox="1"/>
          <p:nvPr/>
        </p:nvSpPr>
        <p:spPr>
          <a:xfrm>
            <a:off x="1241724" y="2374125"/>
            <a:ext cx="887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audits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FFC81-C36A-B441-935C-40ABEBFB6F36}"/>
              </a:ext>
            </a:extLst>
          </p:cNvPr>
          <p:cNvSpPr/>
          <p:nvPr/>
        </p:nvSpPr>
        <p:spPr>
          <a:xfrm>
            <a:off x="4672878" y="2949114"/>
            <a:ext cx="1521209" cy="1521209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A48BE631-B813-E043-99DA-1F5098F79B83}"/>
              </a:ext>
            </a:extLst>
          </p:cNvPr>
          <p:cNvCxnSpPr>
            <a:stCxn id="30" idx="2"/>
            <a:endCxn id="4" idx="2"/>
          </p:cNvCxnSpPr>
          <p:nvPr/>
        </p:nvCxnSpPr>
        <p:spPr>
          <a:xfrm flipV="1">
            <a:off x="4040403" y="4470323"/>
            <a:ext cx="1393080" cy="1015639"/>
          </a:xfrm>
          <a:prstGeom prst="curvedConnector2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9EAA55-6C8D-364B-AC98-9D7F394401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6036" y="3135003"/>
            <a:ext cx="1274891" cy="1128414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tx1">
                    <a:lumMod val="50000"/>
                    <a:lumOff val="50000"/>
                  </a:schemeClr>
                </a:gs>
                <a:gs pos="83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2D4CE45-21B6-074A-AE7B-281FEC38C323}"/>
              </a:ext>
            </a:extLst>
          </p:cNvPr>
          <p:cNvSpPr txBox="1"/>
          <p:nvPr/>
        </p:nvSpPr>
        <p:spPr>
          <a:xfrm rot="19330831">
            <a:off x="4420543" y="5081824"/>
            <a:ext cx="150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Final explanation</a:t>
            </a:r>
          </a:p>
        </p:txBody>
      </p:sp>
      <p:sp>
        <p:nvSpPr>
          <p:cNvPr id="6" name="Vertical Scroll 5">
            <a:extLst>
              <a:ext uri="{FF2B5EF4-FFF2-40B4-BE49-F238E27FC236}">
                <a16:creationId xmlns:a16="http://schemas.microsoft.com/office/drawing/2014/main" id="{F55F9B18-031B-6F44-B993-A84AE7B08B52}"/>
              </a:ext>
            </a:extLst>
          </p:cNvPr>
          <p:cNvSpPr/>
          <p:nvPr/>
        </p:nvSpPr>
        <p:spPr>
          <a:xfrm>
            <a:off x="7546819" y="4195685"/>
            <a:ext cx="2901699" cy="2489663"/>
          </a:xfrm>
          <a:prstGeom prst="verticalScroll">
            <a:avLst/>
          </a:prstGeom>
          <a:gradFill>
            <a:gsLst>
              <a:gs pos="0">
                <a:srgbClr val="7FFA4B"/>
              </a:gs>
              <a:gs pos="77000">
                <a:srgbClr val="8FE05F"/>
              </a:gs>
              <a:gs pos="100000">
                <a:srgbClr val="8FE0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Mathematic Formulation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L(f, g, </a:t>
            </a:r>
            <a:r>
              <a:rPr lang="el-G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π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x) + </a:t>
            </a:r>
            <a:r>
              <a:rPr lang="el-G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Ω(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g) </a:t>
            </a:r>
          </a:p>
        </p:txBody>
      </p:sp>
      <p:sp>
        <p:nvSpPr>
          <p:cNvPr id="13" name="Έλλειψη 16">
            <a:extLst>
              <a:ext uri="{FF2B5EF4-FFF2-40B4-BE49-F238E27FC236}">
                <a16:creationId xmlns:a16="http://schemas.microsoft.com/office/drawing/2014/main" id="{CDD5191D-05A7-1F47-8A69-702CE2818884}"/>
              </a:ext>
            </a:extLst>
          </p:cNvPr>
          <p:cNvSpPr/>
          <p:nvPr/>
        </p:nvSpPr>
        <p:spPr>
          <a:xfrm>
            <a:off x="7107598" y="1221536"/>
            <a:ext cx="3826933" cy="3826933"/>
          </a:xfrm>
          <a:prstGeom prst="ellipse">
            <a:avLst/>
          </a:prstGeom>
          <a:gradFill>
            <a:gsLst>
              <a:gs pos="0">
                <a:srgbClr val="B3FFA2"/>
              </a:gs>
              <a:gs pos="83000">
                <a:srgbClr val="82FC5D"/>
              </a:gs>
              <a:gs pos="99000">
                <a:srgbClr val="75FB1D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LIME</a:t>
            </a:r>
            <a:r>
              <a:rPr lang="el-GR" sz="3200" baseline="300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[5]</a:t>
            </a:r>
            <a:endParaRPr lang="el-GR" sz="2000" baseline="30000" dirty="0">
              <a:solidFill>
                <a:schemeClr val="tx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892A16-1D13-634A-ABA9-9FC9A3F5233D}"/>
              </a:ext>
            </a:extLst>
          </p:cNvPr>
          <p:cNvSpPr txBox="1"/>
          <p:nvPr/>
        </p:nvSpPr>
        <p:spPr>
          <a:xfrm>
            <a:off x="7624064" y="3521973"/>
            <a:ext cx="279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u="sng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local</a:t>
            </a:r>
            <a:r>
              <a:rPr lang="en-US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interpretable </a:t>
            </a:r>
            <a:r>
              <a:rPr lang="en-US" b="1" i="1" u="sng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model-agnostic</a:t>
            </a:r>
            <a:r>
              <a:rPr lang="en-US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explanations</a:t>
            </a:r>
          </a:p>
          <a:p>
            <a:pPr algn="ctr"/>
            <a:r>
              <a:rPr lang="en-US" sz="1400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https://</a:t>
            </a:r>
            <a:r>
              <a:rPr lang="en-US" sz="1400" i="1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github.com</a:t>
            </a:r>
            <a:r>
              <a:rPr lang="en-US" sz="1400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/</a:t>
            </a:r>
            <a:r>
              <a:rPr lang="en-US" sz="1400" i="1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marcotcr</a:t>
            </a:r>
            <a:r>
              <a:rPr lang="en-US" sz="1400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/lime</a:t>
            </a:r>
          </a:p>
        </p:txBody>
      </p:sp>
      <p:sp>
        <p:nvSpPr>
          <p:cNvPr id="10" name="Up Ribbon 9">
            <a:extLst>
              <a:ext uri="{FF2B5EF4-FFF2-40B4-BE49-F238E27FC236}">
                <a16:creationId xmlns:a16="http://schemas.microsoft.com/office/drawing/2014/main" id="{2B1599F5-CB0A-7747-93FA-3A273941DE85}"/>
              </a:ext>
            </a:extLst>
          </p:cNvPr>
          <p:cNvSpPr/>
          <p:nvPr/>
        </p:nvSpPr>
        <p:spPr>
          <a:xfrm>
            <a:off x="9207087" y="1283009"/>
            <a:ext cx="2256817" cy="898265"/>
          </a:xfrm>
          <a:prstGeom prst="ribbon2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of the Art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B9E3FAB-E3EF-8C48-88A3-AEE5BF7B1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3423" y="6096104"/>
            <a:ext cx="2743200" cy="365125"/>
          </a:xfrm>
        </p:spPr>
        <p:txBody>
          <a:bodyPr/>
          <a:lstStyle/>
          <a:p>
            <a:fld id="{FA54D682-AA8E-4C48-8072-DBBA164E5C50}" type="slidenum">
              <a:rPr lang="el-GR" smtClean="0">
                <a:solidFill>
                  <a:schemeClr val="bg1"/>
                </a:solidFill>
              </a:rPr>
              <a:t>18</a:t>
            </a:fld>
            <a:endParaRPr lang="el-G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69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60958">
        <p14:flip dir="r"/>
      </p:transition>
    </mc:Choice>
    <mc:Fallback xmlns="">
      <p:transition spd="slow" advTm="1609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εφημερίδα&#10;&#10;&#10;&#10;Η περιγραφή δημιουργήθηκε αυτόματα">
            <a:extLst>
              <a:ext uri="{FF2B5EF4-FFF2-40B4-BE49-F238E27FC236}">
                <a16:creationId xmlns:a16="http://schemas.microsoft.com/office/drawing/2014/main" id="{35448AB5-ADD9-2A4E-BBC3-C9142D4FD6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002"/>
          <a:stretch/>
        </p:blipFill>
        <p:spPr>
          <a:xfrm>
            <a:off x="-2526383" y="0"/>
            <a:ext cx="3908916" cy="6858000"/>
          </a:xfrm>
          <a:prstGeom prst="rect">
            <a:avLst/>
          </a:prstGeom>
        </p:spPr>
      </p:pic>
      <p:sp>
        <p:nvSpPr>
          <p:cNvPr id="4" name="Σύννεφο 3">
            <a:extLst>
              <a:ext uri="{FF2B5EF4-FFF2-40B4-BE49-F238E27FC236}">
                <a16:creationId xmlns:a16="http://schemas.microsoft.com/office/drawing/2014/main" id="{69E4F8AD-92DD-CF41-9830-CA71EC53E75D}"/>
              </a:ext>
            </a:extLst>
          </p:cNvPr>
          <p:cNvSpPr/>
          <p:nvPr/>
        </p:nvSpPr>
        <p:spPr>
          <a:xfrm>
            <a:off x="384605" y="2614935"/>
            <a:ext cx="2832409" cy="1683834"/>
          </a:xfrm>
          <a:prstGeom prst="cloud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Reverse Engineering on Black Box</a:t>
            </a:r>
            <a:endParaRPr lang="el-G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1B867-4399-F247-BC04-5D958204594B}"/>
              </a:ext>
            </a:extLst>
          </p:cNvPr>
          <p:cNvSpPr txBox="1"/>
          <p:nvPr/>
        </p:nvSpPr>
        <p:spPr>
          <a:xfrm>
            <a:off x="3905209" y="486441"/>
            <a:ext cx="4849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Permutation Importance</a:t>
            </a:r>
            <a:r>
              <a:rPr lang="en-US" b="1" i="1" baseline="30000" dirty="0"/>
              <a:t>[4]</a:t>
            </a:r>
            <a:endParaRPr lang="en-US" sz="2400" b="1" i="1" baseline="300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E36E827-6228-9C4D-92C3-40F508271606}"/>
              </a:ext>
            </a:extLst>
          </p:cNvPr>
          <p:cNvGraphicFramePr>
            <a:graphicFrameLocks noGrp="1"/>
          </p:cNvGraphicFramePr>
          <p:nvPr/>
        </p:nvGraphicFramePr>
        <p:xfrm>
          <a:off x="244261" y="4976053"/>
          <a:ext cx="4111026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171">
                  <a:extLst>
                    <a:ext uri="{9D8B030D-6E8A-4147-A177-3AD203B41FA5}">
                      <a16:colId xmlns:a16="http://schemas.microsoft.com/office/drawing/2014/main" val="3190989979"/>
                    </a:ext>
                  </a:extLst>
                </a:gridCol>
                <a:gridCol w="492853">
                  <a:extLst>
                    <a:ext uri="{9D8B030D-6E8A-4147-A177-3AD203B41FA5}">
                      <a16:colId xmlns:a16="http://schemas.microsoft.com/office/drawing/2014/main" val="1040287211"/>
                    </a:ext>
                  </a:extLst>
                </a:gridCol>
                <a:gridCol w="698269">
                  <a:extLst>
                    <a:ext uri="{9D8B030D-6E8A-4147-A177-3AD203B41FA5}">
                      <a16:colId xmlns:a16="http://schemas.microsoft.com/office/drawing/2014/main" val="64601564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3039922837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255020000"/>
                    </a:ext>
                  </a:extLst>
                </a:gridCol>
                <a:gridCol w="871446">
                  <a:extLst>
                    <a:ext uri="{9D8B030D-6E8A-4147-A177-3AD203B41FA5}">
                      <a16:colId xmlns:a16="http://schemas.microsoft.com/office/drawing/2014/main" val="669660654"/>
                    </a:ext>
                  </a:extLst>
                </a:gridCol>
              </a:tblGrid>
              <a:tr h="2550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794210"/>
                  </a:ext>
                </a:extLst>
              </a:tr>
              <a:tr h="2550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x1</a:t>
                      </a:r>
                    </a:p>
                  </a:txBody>
                  <a:tcPr>
                    <a:solidFill>
                      <a:srgbClr val="43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543277"/>
                  </a:ext>
                </a:extLst>
              </a:tr>
              <a:tr h="2550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x2</a:t>
                      </a:r>
                    </a:p>
                  </a:txBody>
                  <a:tcPr>
                    <a:solidFill>
                      <a:srgbClr val="43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73567"/>
                  </a:ext>
                </a:extLst>
              </a:tr>
              <a:tr h="2550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x3</a:t>
                      </a:r>
                    </a:p>
                  </a:txBody>
                  <a:tcPr>
                    <a:solidFill>
                      <a:srgbClr val="43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411770"/>
                  </a:ext>
                </a:extLst>
              </a:tr>
            </a:tbl>
          </a:graphicData>
        </a:graphic>
      </p:graphicFrame>
      <p:pic>
        <p:nvPicPr>
          <p:cNvPr id="26" name="Εικόνα 50">
            <a:extLst>
              <a:ext uri="{FF2B5EF4-FFF2-40B4-BE49-F238E27FC236}">
                <a16:creationId xmlns:a16="http://schemas.microsoft.com/office/drawing/2014/main" id="{750C1CC3-3F59-474F-AD90-886E1E7C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478" y="1119585"/>
            <a:ext cx="2159000" cy="1619251"/>
          </a:xfrm>
          <a:prstGeom prst="rect">
            <a:avLst/>
          </a:prstGeom>
        </p:spPr>
      </p:pic>
      <p:pic>
        <p:nvPicPr>
          <p:cNvPr id="27" name="Γραφικό 52" descr="Βάση δεδομένων">
            <a:extLst>
              <a:ext uri="{FF2B5EF4-FFF2-40B4-BE49-F238E27FC236}">
                <a16:creationId xmlns:a16="http://schemas.microsoft.com/office/drawing/2014/main" id="{C64DE809-5504-1D45-851D-A934373786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06813" y="3035219"/>
            <a:ext cx="1204331" cy="120433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8807B7E-D7EF-8F4F-B693-8BE153A7D8DF}"/>
              </a:ext>
            </a:extLst>
          </p:cNvPr>
          <p:cNvSpPr txBox="1"/>
          <p:nvPr/>
        </p:nvSpPr>
        <p:spPr>
          <a:xfrm>
            <a:off x="3620694" y="4150368"/>
            <a:ext cx="1576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 Data</a:t>
            </a:r>
          </a:p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(X,y)</a:t>
            </a:r>
            <a:endParaRPr lang="el-G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6C4505-F879-9341-A59D-B89587039D1F}"/>
              </a:ext>
            </a:extLst>
          </p:cNvPr>
          <p:cNvSpPr txBox="1"/>
          <p:nvPr/>
        </p:nvSpPr>
        <p:spPr>
          <a:xfrm>
            <a:off x="3102107" y="2647429"/>
            <a:ext cx="157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Training</a:t>
            </a:r>
            <a:endParaRPr lang="el-G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0" name="Ευθύγραμμο βέλος σύνδεσης 54">
            <a:extLst>
              <a:ext uri="{FF2B5EF4-FFF2-40B4-BE49-F238E27FC236}">
                <a16:creationId xmlns:a16="http://schemas.microsoft.com/office/drawing/2014/main" id="{8E505C55-B48A-764C-9E39-0C447908293B}"/>
              </a:ext>
            </a:extLst>
          </p:cNvPr>
          <p:cNvCxnSpPr>
            <a:cxnSpLocks/>
          </p:cNvCxnSpPr>
          <p:nvPr/>
        </p:nvCxnSpPr>
        <p:spPr>
          <a:xfrm flipV="1">
            <a:off x="4431687" y="2585707"/>
            <a:ext cx="0" cy="4125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1" name="Εικόνα 49">
            <a:extLst>
              <a:ext uri="{FF2B5EF4-FFF2-40B4-BE49-F238E27FC236}">
                <a16:creationId xmlns:a16="http://schemas.microsoft.com/office/drawing/2014/main" id="{F61011C6-648A-794B-8267-AA16842F4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300" y="1150206"/>
            <a:ext cx="2159000" cy="161925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BE24ECE-5402-1F4B-B70E-6980116CEE6F}"/>
              </a:ext>
            </a:extLst>
          </p:cNvPr>
          <p:cNvSpPr txBox="1"/>
          <p:nvPr/>
        </p:nvSpPr>
        <p:spPr>
          <a:xfrm>
            <a:off x="6625098" y="1675345"/>
            <a:ext cx="613317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RightUp"/>
              <a:lightRig rig="threePt" dir="t"/>
            </a:scene3d>
          </a:bodyPr>
          <a:lstStyle/>
          <a:p>
            <a:r>
              <a:rPr lang="en-US" sz="4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</a:t>
            </a:r>
            <a:endParaRPr lang="el-GR" sz="4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3" name="Ευθύγραμμο βέλος σύνδεσης 60">
            <a:extLst>
              <a:ext uri="{FF2B5EF4-FFF2-40B4-BE49-F238E27FC236}">
                <a16:creationId xmlns:a16="http://schemas.microsoft.com/office/drawing/2014/main" id="{AD1AC7BC-AB16-D44A-828D-1E11C41C6663}"/>
              </a:ext>
            </a:extLst>
          </p:cNvPr>
          <p:cNvCxnSpPr>
            <a:cxnSpLocks/>
          </p:cNvCxnSpPr>
          <p:nvPr/>
        </p:nvCxnSpPr>
        <p:spPr>
          <a:xfrm flipV="1">
            <a:off x="6709136" y="2909534"/>
            <a:ext cx="0" cy="7278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1E9743C-0842-E24C-BF17-92FA75DA3BD6}"/>
              </a:ext>
            </a:extLst>
          </p:cNvPr>
          <p:cNvSpPr txBox="1"/>
          <p:nvPr/>
        </p:nvSpPr>
        <p:spPr>
          <a:xfrm>
            <a:off x="5105064" y="2959274"/>
            <a:ext cx="1576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Audit</a:t>
            </a:r>
          </a:p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Data</a:t>
            </a:r>
            <a:endParaRPr lang="el-G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5" name="Ευθύγραμμο βέλος σύνδεσης 54">
            <a:extLst>
              <a:ext uri="{FF2B5EF4-FFF2-40B4-BE49-F238E27FC236}">
                <a16:creationId xmlns:a16="http://schemas.microsoft.com/office/drawing/2014/main" id="{4ADCC276-BE90-A94D-AC2C-5D5D803222CF}"/>
              </a:ext>
            </a:extLst>
          </p:cNvPr>
          <p:cNvCxnSpPr>
            <a:cxnSpLocks/>
          </p:cNvCxnSpPr>
          <p:nvPr/>
        </p:nvCxnSpPr>
        <p:spPr>
          <a:xfrm>
            <a:off x="5178784" y="1959832"/>
            <a:ext cx="5961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4FC1CBCD-B6E0-8E48-AAA9-E55E63E73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327876"/>
              </p:ext>
            </p:extLst>
          </p:nvPr>
        </p:nvGraphicFramePr>
        <p:xfrm>
          <a:off x="5172572" y="4085234"/>
          <a:ext cx="4247874" cy="1341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07979">
                  <a:extLst>
                    <a:ext uri="{9D8B030D-6E8A-4147-A177-3AD203B41FA5}">
                      <a16:colId xmlns:a16="http://schemas.microsoft.com/office/drawing/2014/main" val="3190989979"/>
                    </a:ext>
                  </a:extLst>
                </a:gridCol>
                <a:gridCol w="520255">
                  <a:extLst>
                    <a:ext uri="{9D8B030D-6E8A-4147-A177-3AD203B41FA5}">
                      <a16:colId xmlns:a16="http://schemas.microsoft.com/office/drawing/2014/main" val="1040287211"/>
                    </a:ext>
                  </a:extLst>
                </a:gridCol>
                <a:gridCol w="681644">
                  <a:extLst>
                    <a:ext uri="{9D8B030D-6E8A-4147-A177-3AD203B41FA5}">
                      <a16:colId xmlns:a16="http://schemas.microsoft.com/office/drawing/2014/main" val="64601564"/>
                    </a:ext>
                  </a:extLst>
                </a:gridCol>
                <a:gridCol w="583128">
                  <a:extLst>
                    <a:ext uri="{9D8B030D-6E8A-4147-A177-3AD203B41FA5}">
                      <a16:colId xmlns:a16="http://schemas.microsoft.com/office/drawing/2014/main" val="3039922837"/>
                    </a:ext>
                  </a:extLst>
                </a:gridCol>
                <a:gridCol w="752029">
                  <a:extLst>
                    <a:ext uri="{9D8B030D-6E8A-4147-A177-3AD203B41FA5}">
                      <a16:colId xmlns:a16="http://schemas.microsoft.com/office/drawing/2014/main" val="2255020000"/>
                    </a:ext>
                  </a:extLst>
                </a:gridCol>
                <a:gridCol w="1002839">
                  <a:extLst>
                    <a:ext uri="{9D8B030D-6E8A-4147-A177-3AD203B41FA5}">
                      <a16:colId xmlns:a16="http://schemas.microsoft.com/office/drawing/2014/main" val="669660654"/>
                    </a:ext>
                  </a:extLst>
                </a:gridCol>
              </a:tblGrid>
              <a:tr h="2710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794210"/>
                  </a:ext>
                </a:extLst>
              </a:tr>
              <a:tr h="2710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sng" strike="noStrike" dirty="0">
                          <a:solidFill>
                            <a:srgbClr val="FF0000"/>
                          </a:solidFill>
                        </a:rPr>
                        <a:t>warm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sng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543277"/>
                  </a:ext>
                </a:extLst>
              </a:tr>
              <a:tr h="2710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sng" dirty="0">
                          <a:solidFill>
                            <a:srgbClr val="FF0000"/>
                          </a:solidFill>
                        </a:rPr>
                        <a:t>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sng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73567"/>
                  </a:ext>
                </a:extLst>
              </a:tr>
              <a:tr h="2710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411770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5AEABD44-C981-5946-9786-EEE04CB9F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009814"/>
              </p:ext>
            </p:extLst>
          </p:nvPr>
        </p:nvGraphicFramePr>
        <p:xfrm>
          <a:off x="5172572" y="5484110"/>
          <a:ext cx="4247874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7979">
                  <a:extLst>
                    <a:ext uri="{9D8B030D-6E8A-4147-A177-3AD203B41FA5}">
                      <a16:colId xmlns:a16="http://schemas.microsoft.com/office/drawing/2014/main" val="3190989979"/>
                    </a:ext>
                  </a:extLst>
                </a:gridCol>
                <a:gridCol w="536881">
                  <a:extLst>
                    <a:ext uri="{9D8B030D-6E8A-4147-A177-3AD203B41FA5}">
                      <a16:colId xmlns:a16="http://schemas.microsoft.com/office/drawing/2014/main" val="1040287211"/>
                    </a:ext>
                  </a:extLst>
                </a:gridCol>
                <a:gridCol w="681643">
                  <a:extLst>
                    <a:ext uri="{9D8B030D-6E8A-4147-A177-3AD203B41FA5}">
                      <a16:colId xmlns:a16="http://schemas.microsoft.com/office/drawing/2014/main" val="64601564"/>
                    </a:ext>
                  </a:extLst>
                </a:gridCol>
                <a:gridCol w="631768">
                  <a:extLst>
                    <a:ext uri="{9D8B030D-6E8A-4147-A177-3AD203B41FA5}">
                      <a16:colId xmlns:a16="http://schemas.microsoft.com/office/drawing/2014/main" val="3039922837"/>
                    </a:ext>
                  </a:extLst>
                </a:gridCol>
                <a:gridCol w="698269">
                  <a:extLst>
                    <a:ext uri="{9D8B030D-6E8A-4147-A177-3AD203B41FA5}">
                      <a16:colId xmlns:a16="http://schemas.microsoft.com/office/drawing/2014/main" val="2255020000"/>
                    </a:ext>
                  </a:extLst>
                </a:gridCol>
                <a:gridCol w="991334">
                  <a:extLst>
                    <a:ext uri="{9D8B030D-6E8A-4147-A177-3AD203B41FA5}">
                      <a16:colId xmlns:a16="http://schemas.microsoft.com/office/drawing/2014/main" val="669660654"/>
                    </a:ext>
                  </a:extLst>
                </a:gridCol>
              </a:tblGrid>
              <a:tr h="2710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794210"/>
                  </a:ext>
                </a:extLst>
              </a:tr>
              <a:tr h="2710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sng" dirty="0">
                          <a:solidFill>
                            <a:srgbClr val="FF0000"/>
                          </a:solidFill>
                        </a:rPr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dirty="0">
                          <a:solidFill>
                            <a:schemeClr val="tx1"/>
                          </a:solidFill>
                        </a:rPr>
                        <a:t>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543277"/>
                  </a:ext>
                </a:extLst>
              </a:tr>
              <a:tr h="2710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sng" dirty="0">
                          <a:solidFill>
                            <a:srgbClr val="FF0000"/>
                          </a:solidFill>
                        </a:rPr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dirty="0">
                          <a:solidFill>
                            <a:schemeClr val="tx1"/>
                          </a:solidFill>
                        </a:rPr>
                        <a:t>warm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73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dirty="0">
                          <a:solidFill>
                            <a:schemeClr val="tx1"/>
                          </a:solidFill>
                        </a:rPr>
                        <a:t>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411770"/>
                  </a:ext>
                </a:extLst>
              </a:tr>
            </a:tbl>
          </a:graphicData>
        </a:graphic>
      </p:graphicFrame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DECFEA13-F403-2145-B43A-FD2C0CEBDF6F}"/>
              </a:ext>
            </a:extLst>
          </p:cNvPr>
          <p:cNvCxnSpPr>
            <a:cxnSpLocks/>
            <a:stCxn id="3" idx="3"/>
            <a:endCxn id="38" idx="1"/>
          </p:cNvCxnSpPr>
          <p:nvPr/>
        </p:nvCxnSpPr>
        <p:spPr>
          <a:xfrm flipV="1">
            <a:off x="4355287" y="4755794"/>
            <a:ext cx="817285" cy="89081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55716D64-1E9A-ED42-88C9-8B3F64976502}"/>
              </a:ext>
            </a:extLst>
          </p:cNvPr>
          <p:cNvCxnSpPr>
            <a:cxnSpLocks/>
            <a:stCxn id="3" idx="3"/>
            <a:endCxn id="39" idx="1"/>
          </p:cNvCxnSpPr>
          <p:nvPr/>
        </p:nvCxnSpPr>
        <p:spPr>
          <a:xfrm>
            <a:off x="4355287" y="5646613"/>
            <a:ext cx="817285" cy="5080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88753D74-5168-BF46-AFE1-7EC2AE302B82}"/>
              </a:ext>
            </a:extLst>
          </p:cNvPr>
          <p:cNvCxnSpPr>
            <a:cxnSpLocks/>
            <a:stCxn id="3" idx="0"/>
            <a:endCxn id="27" idx="1"/>
          </p:cNvCxnSpPr>
          <p:nvPr/>
        </p:nvCxnSpPr>
        <p:spPr>
          <a:xfrm rot="5400000" flipH="1" flipV="1">
            <a:off x="2383959" y="3553200"/>
            <a:ext cx="1338668" cy="1507039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AD13CD3F-9C89-5045-990E-5D7794D335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0444621"/>
              </p:ext>
            </p:extLst>
          </p:nvPr>
        </p:nvGraphicFramePr>
        <p:xfrm>
          <a:off x="8405838" y="715756"/>
          <a:ext cx="3780595" cy="2854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766AD422-A35B-8645-912E-C3007FE5850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7238415" y="2060066"/>
            <a:ext cx="2030461" cy="202516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707B7C3-13AB-E64D-8869-CC792F644262}"/>
              </a:ext>
            </a:extLst>
          </p:cNvPr>
          <p:cNvCxnSpPr>
            <a:cxnSpLocks/>
            <a:stCxn id="39" idx="3"/>
            <a:endCxn id="16" idx="2"/>
          </p:cNvCxnSpPr>
          <p:nvPr/>
        </p:nvCxnSpPr>
        <p:spPr>
          <a:xfrm flipV="1">
            <a:off x="9420446" y="3570623"/>
            <a:ext cx="875689" cy="258404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7478DF9-66FD-BC4F-B99C-8E082F52589A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9420446" y="3637386"/>
            <a:ext cx="875688" cy="111840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593DD8-3821-8046-8386-AFF86B5B1CE6}"/>
              </a:ext>
            </a:extLst>
          </p:cNvPr>
          <p:cNvCxnSpPr/>
          <p:nvPr/>
        </p:nvCxnSpPr>
        <p:spPr>
          <a:xfrm>
            <a:off x="8077200" y="3570623"/>
            <a:ext cx="0" cy="5146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6085CD-CA17-B546-AB0C-C8B0202EF764}"/>
              </a:ext>
            </a:extLst>
          </p:cNvPr>
          <p:cNvSpPr txBox="1"/>
          <p:nvPr/>
        </p:nvSpPr>
        <p:spPr>
          <a:xfrm>
            <a:off x="6856396" y="3019200"/>
            <a:ext cx="181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Randomize a feature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F89922-54D2-E344-B6AF-DAC9223CBE42}"/>
              </a:ext>
            </a:extLst>
          </p:cNvPr>
          <p:cNvCxnSpPr/>
          <p:nvPr/>
        </p:nvCxnSpPr>
        <p:spPr>
          <a:xfrm>
            <a:off x="7459579" y="3570623"/>
            <a:ext cx="0" cy="19134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A97BA-37E9-A54A-81D1-4B1A59D53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682-AA8E-4C48-8072-DBBA164E5C50}" type="slidenum">
              <a:rPr lang="el-GR" smtClean="0"/>
              <a:t>19</a:t>
            </a:fld>
            <a:endParaRPr lang="el-G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630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43622">
        <p14:gallery dir="r"/>
      </p:transition>
    </mc:Choice>
    <mc:Fallback xmlns="">
      <p:transition spd="slow" advTm="143622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oy in a red shirt&#10;&#10;Description automatically generated">
            <a:extLst>
              <a:ext uri="{FF2B5EF4-FFF2-40B4-BE49-F238E27FC236}">
                <a16:creationId xmlns:a16="http://schemas.microsoft.com/office/drawing/2014/main" id="{47EA77EA-FEF9-914A-8145-740F9060C2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9067906" y="2103649"/>
            <a:ext cx="1768939" cy="1768939"/>
          </a:xfrm>
          <a:prstGeom prst="ellipse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58F0C0E5-FA03-5C45-A9B2-C90F4AA231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4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22708" r="1" b="27415"/>
          <a:stretch/>
        </p:blipFill>
        <p:spPr>
          <a:xfrm>
            <a:off x="3738963" y="-465817"/>
            <a:ext cx="8542682" cy="2130463"/>
          </a:xfrm>
          <a:custGeom>
            <a:avLst/>
            <a:gdLst>
              <a:gd name="connsiteX0" fmla="*/ 986689 w 8542682"/>
              <a:gd name="connsiteY0" fmla="*/ 0 h 2130473"/>
              <a:gd name="connsiteX1" fmla="*/ 8542682 w 8542682"/>
              <a:gd name="connsiteY1" fmla="*/ 0 h 2130473"/>
              <a:gd name="connsiteX2" fmla="*/ 8542682 w 8542682"/>
              <a:gd name="connsiteY2" fmla="*/ 2130473 h 2130473"/>
              <a:gd name="connsiteX3" fmla="*/ 0 w 8542682"/>
              <a:gd name="connsiteY3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42682" h="2130473">
                <a:moveTo>
                  <a:pt x="986689" y="0"/>
                </a:moveTo>
                <a:lnTo>
                  <a:pt x="8542682" y="0"/>
                </a:lnTo>
                <a:lnTo>
                  <a:pt x="8542682" y="2130473"/>
                </a:lnTo>
                <a:lnTo>
                  <a:pt x="0" y="213047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0392CE-9D34-194A-B419-B0B8AB9A1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077" y="22123"/>
            <a:ext cx="9866244" cy="12712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Our Team</a:t>
            </a: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DCC1950F-CF80-B341-BB1D-9406DF0FD4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665" r="2" b="16015"/>
          <a:stretch/>
        </p:blipFill>
        <p:spPr>
          <a:xfrm>
            <a:off x="-33148" y="-1279790"/>
            <a:ext cx="4982834" cy="2372180"/>
          </a:xfrm>
          <a:custGeom>
            <a:avLst/>
            <a:gdLst>
              <a:gd name="connsiteX0" fmla="*/ 0 w 4475140"/>
              <a:gd name="connsiteY0" fmla="*/ 0 h 2130473"/>
              <a:gd name="connsiteX1" fmla="*/ 1074821 w 4475140"/>
              <a:gd name="connsiteY1" fmla="*/ 0 h 2130473"/>
              <a:gd name="connsiteX2" fmla="*/ 1074821 w 4475140"/>
              <a:gd name="connsiteY2" fmla="*/ 239 h 2130473"/>
              <a:gd name="connsiteX3" fmla="*/ 4475140 w 4475140"/>
              <a:gd name="connsiteY3" fmla="*/ 239 h 2130473"/>
              <a:gd name="connsiteX4" fmla="*/ 3488563 w 4475140"/>
              <a:gd name="connsiteY4" fmla="*/ 2130473 h 2130473"/>
              <a:gd name="connsiteX5" fmla="*/ 0 w 4475140"/>
              <a:gd name="connsiteY5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30473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26" name="Picture 25" descr="A close up of a newspaper&#10;&#10;Description automatically generated">
            <a:extLst>
              <a:ext uri="{FF2B5EF4-FFF2-40B4-BE49-F238E27FC236}">
                <a16:creationId xmlns:a16="http://schemas.microsoft.com/office/drawing/2014/main" id="{DBDF8564-9CDF-8845-9528-60D0604AE1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20805" r="1" b="30601"/>
          <a:stretch/>
        </p:blipFill>
        <p:spPr>
          <a:xfrm>
            <a:off x="7716860" y="4683320"/>
            <a:ext cx="4475140" cy="2174680"/>
          </a:xfrm>
          <a:custGeom>
            <a:avLst/>
            <a:gdLst>
              <a:gd name="connsiteX0" fmla="*/ 1006941 w 4475140"/>
              <a:gd name="connsiteY0" fmla="*/ 0 h 2174680"/>
              <a:gd name="connsiteX1" fmla="*/ 4475140 w 4475140"/>
              <a:gd name="connsiteY1" fmla="*/ 0 h 2174680"/>
              <a:gd name="connsiteX2" fmla="*/ 4475140 w 4475140"/>
              <a:gd name="connsiteY2" fmla="*/ 2174680 h 2174680"/>
              <a:gd name="connsiteX3" fmla="*/ 3400319 w 4475140"/>
              <a:gd name="connsiteY3" fmla="*/ 2174680 h 2174680"/>
              <a:gd name="connsiteX4" fmla="*/ 3400319 w 4475140"/>
              <a:gd name="connsiteY4" fmla="*/ 2174202 h 2174680"/>
              <a:gd name="connsiteX5" fmla="*/ 0 w 4475140"/>
              <a:gd name="connsiteY5" fmla="*/ 2174202 h 217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7468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</p:spPr>
      </p:pic>
      <p:pic>
        <p:nvPicPr>
          <p:cNvPr id="9" name="Picture 8" descr="A picture containing tableware, dishware, plate&#10;&#10;Description automatically generated">
            <a:extLst>
              <a:ext uri="{FF2B5EF4-FFF2-40B4-BE49-F238E27FC236}">
                <a16:creationId xmlns:a16="http://schemas.microsoft.com/office/drawing/2014/main" id="{35D60681-710E-BE46-A7B1-ADB00FF7302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35" r="5263" b="-3"/>
          <a:stretch/>
        </p:blipFill>
        <p:spPr>
          <a:xfrm>
            <a:off x="20" y="4682840"/>
            <a:ext cx="8563356" cy="2175160"/>
          </a:xfrm>
          <a:custGeom>
            <a:avLst/>
            <a:gdLst>
              <a:gd name="connsiteX0" fmla="*/ 0 w 8563376"/>
              <a:gd name="connsiteY0" fmla="*/ 0 h 2175160"/>
              <a:gd name="connsiteX1" fmla="*/ 8563376 w 8563376"/>
              <a:gd name="connsiteY1" fmla="*/ 0 h 2175160"/>
              <a:gd name="connsiteX2" fmla="*/ 7555992 w 8563376"/>
              <a:gd name="connsiteY2" fmla="*/ 2175160 h 2175160"/>
              <a:gd name="connsiteX3" fmla="*/ 0 w 8563376"/>
              <a:gd name="connsiteY3" fmla="*/ 2175160 h 217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376" h="2175160">
                <a:moveTo>
                  <a:pt x="0" y="0"/>
                </a:moveTo>
                <a:lnTo>
                  <a:pt x="8563376" y="0"/>
                </a:lnTo>
                <a:lnTo>
                  <a:pt x="7555992" y="2175160"/>
                </a:lnTo>
                <a:lnTo>
                  <a:pt x="0" y="217516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81C04FE-366B-A749-9608-87919CA7DC63}"/>
              </a:ext>
            </a:extLst>
          </p:cNvPr>
          <p:cNvSpPr txBox="1"/>
          <p:nvPr/>
        </p:nvSpPr>
        <p:spPr>
          <a:xfrm>
            <a:off x="33121" y="1081781"/>
            <a:ext cx="3616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This project has received funding from the European Union's Horizon 2020 research and innovation program under grant agreement No 825619.</a:t>
            </a:r>
          </a:p>
          <a:p>
            <a:pPr algn="just"/>
            <a:endParaRPr lang="en-US" sz="1200" dirty="0"/>
          </a:p>
        </p:txBody>
      </p:sp>
      <p:pic>
        <p:nvPicPr>
          <p:cNvPr id="4" name="Picture 3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DA46080B-DABF-3E41-A3F9-6D8342C1633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20" r="1220"/>
          <a:stretch/>
        </p:blipFill>
        <p:spPr>
          <a:xfrm>
            <a:off x="1371509" y="2162214"/>
            <a:ext cx="1732126" cy="1732126"/>
          </a:xfrm>
          <a:prstGeom prst="ellipse">
            <a:avLst/>
          </a:prstGeom>
        </p:spPr>
      </p:pic>
      <p:pic>
        <p:nvPicPr>
          <p:cNvPr id="6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CE1EDBC-845B-844E-A600-9B3CB18D387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0137" b="15029"/>
          <a:stretch/>
        </p:blipFill>
        <p:spPr>
          <a:xfrm>
            <a:off x="3944639" y="2117571"/>
            <a:ext cx="1732126" cy="1732126"/>
          </a:xfrm>
          <a:prstGeom prst="ellipse">
            <a:avLst/>
          </a:prstGeom>
        </p:spPr>
      </p:pic>
      <p:pic>
        <p:nvPicPr>
          <p:cNvPr id="16" name="Picture 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AB2976D6-DBB2-2940-92A9-02582D325EB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7746" b="7746"/>
          <a:stretch/>
        </p:blipFill>
        <p:spPr>
          <a:xfrm>
            <a:off x="6515237" y="2117571"/>
            <a:ext cx="1732126" cy="1732126"/>
          </a:xfrm>
          <a:prstGeom prst="ellipse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736ECF-953F-5D47-A6B4-D639EA20E590}"/>
              </a:ext>
            </a:extLst>
          </p:cNvPr>
          <p:cNvSpPr txBox="1"/>
          <p:nvPr/>
        </p:nvSpPr>
        <p:spPr>
          <a:xfrm>
            <a:off x="1371509" y="3962800"/>
            <a:ext cx="1732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Ioannis </a:t>
            </a:r>
            <a:r>
              <a:rPr lang="en-US" dirty="0" err="1"/>
              <a:t>Vlahavas</a:t>
            </a:r>
            <a:endParaRPr lang="en-US" dirty="0"/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Professor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A9B4A9-2459-6D4B-94B9-F0832842A4C4}"/>
              </a:ext>
            </a:extLst>
          </p:cNvPr>
          <p:cNvSpPr txBox="1"/>
          <p:nvPr/>
        </p:nvSpPr>
        <p:spPr>
          <a:xfrm>
            <a:off x="3944639" y="3944235"/>
            <a:ext cx="1732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Nick </a:t>
            </a:r>
            <a:r>
              <a:rPr lang="en-US" dirty="0" err="1"/>
              <a:t>Bassiliades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Professor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7A91DF-F484-F542-89BF-28ABAB30879C}"/>
              </a:ext>
            </a:extLst>
          </p:cNvPr>
          <p:cNvSpPr txBox="1"/>
          <p:nvPr/>
        </p:nvSpPr>
        <p:spPr>
          <a:xfrm>
            <a:off x="6266424" y="3962800"/>
            <a:ext cx="2229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Grigorios</a:t>
            </a:r>
            <a:r>
              <a:rPr lang="en-US" dirty="0"/>
              <a:t> </a:t>
            </a:r>
            <a:r>
              <a:rPr lang="en-US" dirty="0" err="1"/>
              <a:t>Tsoumakas</a:t>
            </a:r>
            <a:endParaRPr lang="en-US" dirty="0"/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Assistant Professor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FB3AA4-BD37-F54C-B367-B287006B02A1}"/>
              </a:ext>
            </a:extLst>
          </p:cNvPr>
          <p:cNvSpPr txBox="1"/>
          <p:nvPr/>
        </p:nvSpPr>
        <p:spPr>
          <a:xfrm>
            <a:off x="9088366" y="3983357"/>
            <a:ext cx="1732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Ioannis Mollas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PhD Student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4FA62D3-4D87-244B-A094-22AF3125A5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WatercolorSponge brushSize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61381" y="4788253"/>
            <a:ext cx="1654098" cy="564339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1EC3FDD-BE8C-C24D-A0A2-D76EDBE0BF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aintStrokes intensity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29251" y="6191826"/>
            <a:ext cx="1718359" cy="565250"/>
          </a:xfrm>
          <a:prstGeom prst="rect">
            <a:avLst/>
          </a:prstGeom>
        </p:spPr>
      </p:pic>
      <p:pic>
        <p:nvPicPr>
          <p:cNvPr id="10" name="Picture 9" descr="A lion lying on a dry grass field&#10;&#10;Description automatically generated">
            <a:extLst>
              <a:ext uri="{FF2B5EF4-FFF2-40B4-BE49-F238E27FC236}">
                <a16:creationId xmlns:a16="http://schemas.microsoft.com/office/drawing/2014/main" id="{F82DDAC9-9D5E-9942-B381-4321CE90191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4451" t="3825" r="30323" b="22541"/>
          <a:stretch/>
        </p:blipFill>
        <p:spPr>
          <a:xfrm>
            <a:off x="1349899" y="2135455"/>
            <a:ext cx="1775346" cy="1775346"/>
          </a:xfrm>
          <a:prstGeom prst="ellipse">
            <a:avLst/>
          </a:prstGeom>
        </p:spPr>
      </p:pic>
      <p:pic>
        <p:nvPicPr>
          <p:cNvPr id="13" name="Picture 12" descr="A tiger lying on the ground&#10;&#10;Description automatically generated">
            <a:extLst>
              <a:ext uri="{FF2B5EF4-FFF2-40B4-BE49-F238E27FC236}">
                <a16:creationId xmlns:a16="http://schemas.microsoft.com/office/drawing/2014/main" id="{5C4B6854-3E01-094D-B487-FF1B636FEF8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6772" r="32706" b="23976"/>
          <a:stretch/>
        </p:blipFill>
        <p:spPr>
          <a:xfrm>
            <a:off x="3904780" y="2077712"/>
            <a:ext cx="1811843" cy="1811843"/>
          </a:xfrm>
          <a:prstGeom prst="ellipse">
            <a:avLst/>
          </a:prstGeom>
        </p:spPr>
      </p:pic>
      <p:pic>
        <p:nvPicPr>
          <p:cNvPr id="15" name="Picture 14" descr="A grey and white cat sitting in front of a window&#10;&#10;Description automatically generated">
            <a:extLst>
              <a:ext uri="{FF2B5EF4-FFF2-40B4-BE49-F238E27FC236}">
                <a16:creationId xmlns:a16="http://schemas.microsoft.com/office/drawing/2014/main" id="{4011EF1D-C1A9-C24A-94C9-0EC429796D3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3605" t="21570" r="14108"/>
          <a:stretch/>
        </p:blipFill>
        <p:spPr>
          <a:xfrm>
            <a:off x="9028040" y="2059298"/>
            <a:ext cx="1848670" cy="1848670"/>
          </a:xfrm>
          <a:prstGeom prst="ellipse">
            <a:avLst/>
          </a:prstGeom>
        </p:spPr>
      </p:pic>
      <p:pic>
        <p:nvPicPr>
          <p:cNvPr id="21" name="Picture 20" descr="A cat that is standing in the grass&#10;&#10;Description automatically generated">
            <a:extLst>
              <a:ext uri="{FF2B5EF4-FFF2-40B4-BE49-F238E27FC236}">
                <a16:creationId xmlns:a16="http://schemas.microsoft.com/office/drawing/2014/main" id="{31DEF6ED-552F-6240-86BB-1174204FEEA6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0286" r="594"/>
          <a:stretch/>
        </p:blipFill>
        <p:spPr>
          <a:xfrm>
            <a:off x="6432989" y="2104921"/>
            <a:ext cx="1814374" cy="181437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901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1426">
        <p15:prstTrans prst="drape"/>
      </p:transition>
    </mc:Choice>
    <mc:Fallback xmlns="">
      <p:transition spd="slow" advTm="314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εφημερίδα&#10;&#10;&#10;&#10;Η περιγραφή δημιουργήθηκε αυτόματα">
            <a:extLst>
              <a:ext uri="{FF2B5EF4-FFF2-40B4-BE49-F238E27FC236}">
                <a16:creationId xmlns:a16="http://schemas.microsoft.com/office/drawing/2014/main" id="{35448AB5-ADD9-2A4E-BBC3-C9142D4FD6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002"/>
          <a:stretch/>
        </p:blipFill>
        <p:spPr>
          <a:xfrm>
            <a:off x="-2526383" y="0"/>
            <a:ext cx="3908916" cy="6858000"/>
          </a:xfrm>
          <a:prstGeom prst="rect">
            <a:avLst/>
          </a:prstGeom>
        </p:spPr>
      </p:pic>
      <p:sp>
        <p:nvSpPr>
          <p:cNvPr id="4" name="Σύννεφο 3">
            <a:extLst>
              <a:ext uri="{FF2B5EF4-FFF2-40B4-BE49-F238E27FC236}">
                <a16:creationId xmlns:a16="http://schemas.microsoft.com/office/drawing/2014/main" id="{69E4F8AD-92DD-CF41-9830-CA71EC53E75D}"/>
              </a:ext>
            </a:extLst>
          </p:cNvPr>
          <p:cNvSpPr/>
          <p:nvPr/>
        </p:nvSpPr>
        <p:spPr>
          <a:xfrm>
            <a:off x="384605" y="2614935"/>
            <a:ext cx="2832409" cy="1683834"/>
          </a:xfrm>
          <a:prstGeom prst="cloud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Reverse Engineering on Black Box</a:t>
            </a:r>
            <a:endParaRPr lang="el-G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1B867-4399-F247-BC04-5D958204594B}"/>
              </a:ext>
            </a:extLst>
          </p:cNvPr>
          <p:cNvSpPr txBox="1"/>
          <p:nvPr/>
        </p:nvSpPr>
        <p:spPr>
          <a:xfrm>
            <a:off x="3905209" y="486441"/>
            <a:ext cx="4849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PDP (Partial Dependence Plot)</a:t>
            </a:r>
            <a:r>
              <a:rPr lang="en-US" b="1" i="1" baseline="30000" dirty="0"/>
              <a:t>[4]</a:t>
            </a:r>
            <a:endParaRPr lang="en-US" sz="2400" b="1" i="1" baseline="300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E36E827-6228-9C4D-92C3-40F508271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537407"/>
              </p:ext>
            </p:extLst>
          </p:nvPr>
        </p:nvGraphicFramePr>
        <p:xfrm>
          <a:off x="244261" y="4976053"/>
          <a:ext cx="4111026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171">
                  <a:extLst>
                    <a:ext uri="{9D8B030D-6E8A-4147-A177-3AD203B41FA5}">
                      <a16:colId xmlns:a16="http://schemas.microsoft.com/office/drawing/2014/main" val="3190989979"/>
                    </a:ext>
                  </a:extLst>
                </a:gridCol>
                <a:gridCol w="492853">
                  <a:extLst>
                    <a:ext uri="{9D8B030D-6E8A-4147-A177-3AD203B41FA5}">
                      <a16:colId xmlns:a16="http://schemas.microsoft.com/office/drawing/2014/main" val="1040287211"/>
                    </a:ext>
                  </a:extLst>
                </a:gridCol>
                <a:gridCol w="698269">
                  <a:extLst>
                    <a:ext uri="{9D8B030D-6E8A-4147-A177-3AD203B41FA5}">
                      <a16:colId xmlns:a16="http://schemas.microsoft.com/office/drawing/2014/main" val="64601564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3039922837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255020000"/>
                    </a:ext>
                  </a:extLst>
                </a:gridCol>
                <a:gridCol w="871446">
                  <a:extLst>
                    <a:ext uri="{9D8B030D-6E8A-4147-A177-3AD203B41FA5}">
                      <a16:colId xmlns:a16="http://schemas.microsoft.com/office/drawing/2014/main" val="669660654"/>
                    </a:ext>
                  </a:extLst>
                </a:gridCol>
              </a:tblGrid>
              <a:tr h="2550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794210"/>
                  </a:ext>
                </a:extLst>
              </a:tr>
              <a:tr h="2550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x1</a:t>
                      </a:r>
                    </a:p>
                  </a:txBody>
                  <a:tcPr>
                    <a:solidFill>
                      <a:srgbClr val="43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543277"/>
                  </a:ext>
                </a:extLst>
              </a:tr>
              <a:tr h="2550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x2</a:t>
                      </a:r>
                    </a:p>
                  </a:txBody>
                  <a:tcPr>
                    <a:solidFill>
                      <a:srgbClr val="43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73567"/>
                  </a:ext>
                </a:extLst>
              </a:tr>
              <a:tr h="2550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x3</a:t>
                      </a:r>
                    </a:p>
                  </a:txBody>
                  <a:tcPr>
                    <a:solidFill>
                      <a:srgbClr val="43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411770"/>
                  </a:ext>
                </a:extLst>
              </a:tr>
            </a:tbl>
          </a:graphicData>
        </a:graphic>
      </p:graphicFrame>
      <p:pic>
        <p:nvPicPr>
          <p:cNvPr id="26" name="Εικόνα 50">
            <a:extLst>
              <a:ext uri="{FF2B5EF4-FFF2-40B4-BE49-F238E27FC236}">
                <a16:creationId xmlns:a16="http://schemas.microsoft.com/office/drawing/2014/main" id="{750C1CC3-3F59-474F-AD90-886E1E7C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478" y="1119585"/>
            <a:ext cx="2159000" cy="1619251"/>
          </a:xfrm>
          <a:prstGeom prst="rect">
            <a:avLst/>
          </a:prstGeom>
        </p:spPr>
      </p:pic>
      <p:pic>
        <p:nvPicPr>
          <p:cNvPr id="27" name="Γραφικό 52" descr="Βάση δεδομένων">
            <a:extLst>
              <a:ext uri="{FF2B5EF4-FFF2-40B4-BE49-F238E27FC236}">
                <a16:creationId xmlns:a16="http://schemas.microsoft.com/office/drawing/2014/main" id="{C64DE809-5504-1D45-851D-A934373786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06813" y="3035219"/>
            <a:ext cx="1204331" cy="120433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8807B7E-D7EF-8F4F-B693-8BE153A7D8DF}"/>
              </a:ext>
            </a:extLst>
          </p:cNvPr>
          <p:cNvSpPr txBox="1"/>
          <p:nvPr/>
        </p:nvSpPr>
        <p:spPr>
          <a:xfrm>
            <a:off x="3620694" y="4150368"/>
            <a:ext cx="1576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 Data</a:t>
            </a:r>
          </a:p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(X,y)</a:t>
            </a:r>
            <a:endParaRPr lang="el-G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6C4505-F879-9341-A59D-B89587039D1F}"/>
              </a:ext>
            </a:extLst>
          </p:cNvPr>
          <p:cNvSpPr txBox="1"/>
          <p:nvPr/>
        </p:nvSpPr>
        <p:spPr>
          <a:xfrm>
            <a:off x="3102107" y="2647429"/>
            <a:ext cx="157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Training</a:t>
            </a:r>
            <a:endParaRPr lang="el-G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0" name="Ευθύγραμμο βέλος σύνδεσης 54">
            <a:extLst>
              <a:ext uri="{FF2B5EF4-FFF2-40B4-BE49-F238E27FC236}">
                <a16:creationId xmlns:a16="http://schemas.microsoft.com/office/drawing/2014/main" id="{8E505C55-B48A-764C-9E39-0C447908293B}"/>
              </a:ext>
            </a:extLst>
          </p:cNvPr>
          <p:cNvCxnSpPr>
            <a:cxnSpLocks/>
          </p:cNvCxnSpPr>
          <p:nvPr/>
        </p:nvCxnSpPr>
        <p:spPr>
          <a:xfrm flipV="1">
            <a:off x="4431687" y="2585707"/>
            <a:ext cx="0" cy="4125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1" name="Εικόνα 49">
            <a:extLst>
              <a:ext uri="{FF2B5EF4-FFF2-40B4-BE49-F238E27FC236}">
                <a16:creationId xmlns:a16="http://schemas.microsoft.com/office/drawing/2014/main" id="{F61011C6-648A-794B-8267-AA16842F4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300" y="1150206"/>
            <a:ext cx="2159000" cy="161925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BE24ECE-5402-1F4B-B70E-6980116CEE6F}"/>
              </a:ext>
            </a:extLst>
          </p:cNvPr>
          <p:cNvSpPr txBox="1"/>
          <p:nvPr/>
        </p:nvSpPr>
        <p:spPr>
          <a:xfrm>
            <a:off x="6625098" y="1675345"/>
            <a:ext cx="613317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RightUp"/>
              <a:lightRig rig="threePt" dir="t"/>
            </a:scene3d>
          </a:bodyPr>
          <a:lstStyle/>
          <a:p>
            <a:r>
              <a:rPr lang="en-US" sz="4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</a:t>
            </a:r>
            <a:endParaRPr lang="el-GR" sz="4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3" name="Ευθύγραμμο βέλος σύνδεσης 60">
            <a:extLst>
              <a:ext uri="{FF2B5EF4-FFF2-40B4-BE49-F238E27FC236}">
                <a16:creationId xmlns:a16="http://schemas.microsoft.com/office/drawing/2014/main" id="{AD1AC7BC-AB16-D44A-828D-1E11C41C6663}"/>
              </a:ext>
            </a:extLst>
          </p:cNvPr>
          <p:cNvCxnSpPr>
            <a:cxnSpLocks/>
          </p:cNvCxnSpPr>
          <p:nvPr/>
        </p:nvCxnSpPr>
        <p:spPr>
          <a:xfrm flipV="1">
            <a:off x="6709136" y="2909534"/>
            <a:ext cx="0" cy="7278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1E9743C-0842-E24C-BF17-92FA75DA3BD6}"/>
              </a:ext>
            </a:extLst>
          </p:cNvPr>
          <p:cNvSpPr txBox="1"/>
          <p:nvPr/>
        </p:nvSpPr>
        <p:spPr>
          <a:xfrm>
            <a:off x="5105064" y="2959274"/>
            <a:ext cx="1576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Audit</a:t>
            </a:r>
          </a:p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Data</a:t>
            </a:r>
            <a:endParaRPr lang="el-G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5" name="Ευθύγραμμο βέλος σύνδεσης 54">
            <a:extLst>
              <a:ext uri="{FF2B5EF4-FFF2-40B4-BE49-F238E27FC236}">
                <a16:creationId xmlns:a16="http://schemas.microsoft.com/office/drawing/2014/main" id="{4ADCC276-BE90-A94D-AC2C-5D5D803222CF}"/>
              </a:ext>
            </a:extLst>
          </p:cNvPr>
          <p:cNvCxnSpPr>
            <a:cxnSpLocks/>
          </p:cNvCxnSpPr>
          <p:nvPr/>
        </p:nvCxnSpPr>
        <p:spPr>
          <a:xfrm>
            <a:off x="5178784" y="1959832"/>
            <a:ext cx="5961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4FC1CBCD-B6E0-8E48-AAA9-E55E63E73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766114"/>
              </p:ext>
            </p:extLst>
          </p:nvPr>
        </p:nvGraphicFramePr>
        <p:xfrm>
          <a:off x="5172572" y="4085234"/>
          <a:ext cx="4247874" cy="1341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07979">
                  <a:extLst>
                    <a:ext uri="{9D8B030D-6E8A-4147-A177-3AD203B41FA5}">
                      <a16:colId xmlns:a16="http://schemas.microsoft.com/office/drawing/2014/main" val="3190989979"/>
                    </a:ext>
                  </a:extLst>
                </a:gridCol>
                <a:gridCol w="520255">
                  <a:extLst>
                    <a:ext uri="{9D8B030D-6E8A-4147-A177-3AD203B41FA5}">
                      <a16:colId xmlns:a16="http://schemas.microsoft.com/office/drawing/2014/main" val="1040287211"/>
                    </a:ext>
                  </a:extLst>
                </a:gridCol>
                <a:gridCol w="681644">
                  <a:extLst>
                    <a:ext uri="{9D8B030D-6E8A-4147-A177-3AD203B41FA5}">
                      <a16:colId xmlns:a16="http://schemas.microsoft.com/office/drawing/2014/main" val="64601564"/>
                    </a:ext>
                  </a:extLst>
                </a:gridCol>
                <a:gridCol w="764771">
                  <a:extLst>
                    <a:ext uri="{9D8B030D-6E8A-4147-A177-3AD203B41FA5}">
                      <a16:colId xmlns:a16="http://schemas.microsoft.com/office/drawing/2014/main" val="303992283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255020000"/>
                    </a:ext>
                  </a:extLst>
                </a:gridCol>
                <a:gridCol w="1024585">
                  <a:extLst>
                    <a:ext uri="{9D8B030D-6E8A-4147-A177-3AD203B41FA5}">
                      <a16:colId xmlns:a16="http://schemas.microsoft.com/office/drawing/2014/main" val="669660654"/>
                    </a:ext>
                  </a:extLst>
                </a:gridCol>
              </a:tblGrid>
              <a:tr h="2710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794210"/>
                  </a:ext>
                </a:extLst>
              </a:tr>
              <a:tr h="2710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543277"/>
                  </a:ext>
                </a:extLst>
              </a:tr>
              <a:tr h="2710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sng" dirty="0">
                          <a:solidFill>
                            <a:srgbClr val="FF0000"/>
                          </a:solidFill>
                        </a:rPr>
                        <a:t>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sng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73567"/>
                  </a:ext>
                </a:extLst>
              </a:tr>
              <a:tr h="2710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411770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5AEABD44-C981-5946-9786-EEE04CB9F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074038"/>
              </p:ext>
            </p:extLst>
          </p:nvPr>
        </p:nvGraphicFramePr>
        <p:xfrm>
          <a:off x="5172572" y="5484110"/>
          <a:ext cx="4247874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7979">
                  <a:extLst>
                    <a:ext uri="{9D8B030D-6E8A-4147-A177-3AD203B41FA5}">
                      <a16:colId xmlns:a16="http://schemas.microsoft.com/office/drawing/2014/main" val="3190989979"/>
                    </a:ext>
                  </a:extLst>
                </a:gridCol>
                <a:gridCol w="536881">
                  <a:extLst>
                    <a:ext uri="{9D8B030D-6E8A-4147-A177-3AD203B41FA5}">
                      <a16:colId xmlns:a16="http://schemas.microsoft.com/office/drawing/2014/main" val="1040287211"/>
                    </a:ext>
                  </a:extLst>
                </a:gridCol>
                <a:gridCol w="681643">
                  <a:extLst>
                    <a:ext uri="{9D8B030D-6E8A-4147-A177-3AD203B41FA5}">
                      <a16:colId xmlns:a16="http://schemas.microsoft.com/office/drawing/2014/main" val="64601564"/>
                    </a:ext>
                  </a:extLst>
                </a:gridCol>
                <a:gridCol w="631768">
                  <a:extLst>
                    <a:ext uri="{9D8B030D-6E8A-4147-A177-3AD203B41FA5}">
                      <a16:colId xmlns:a16="http://schemas.microsoft.com/office/drawing/2014/main" val="3039922837"/>
                    </a:ext>
                  </a:extLst>
                </a:gridCol>
                <a:gridCol w="698269">
                  <a:extLst>
                    <a:ext uri="{9D8B030D-6E8A-4147-A177-3AD203B41FA5}">
                      <a16:colId xmlns:a16="http://schemas.microsoft.com/office/drawing/2014/main" val="2255020000"/>
                    </a:ext>
                  </a:extLst>
                </a:gridCol>
                <a:gridCol w="991334">
                  <a:extLst>
                    <a:ext uri="{9D8B030D-6E8A-4147-A177-3AD203B41FA5}">
                      <a16:colId xmlns:a16="http://schemas.microsoft.com/office/drawing/2014/main" val="669660654"/>
                    </a:ext>
                  </a:extLst>
                </a:gridCol>
              </a:tblGrid>
              <a:tr h="2710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794210"/>
                  </a:ext>
                </a:extLst>
              </a:tr>
              <a:tr h="2710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sng" dirty="0">
                          <a:solidFill>
                            <a:srgbClr val="FF0000"/>
                          </a:solidFill>
                        </a:rPr>
                        <a:t>warm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sng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543277"/>
                  </a:ext>
                </a:extLst>
              </a:tr>
              <a:tr h="2710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dirty="0">
                          <a:solidFill>
                            <a:schemeClr val="tx1"/>
                          </a:solidFill>
                        </a:rPr>
                        <a:t>warm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73567"/>
                  </a:ext>
                </a:extLst>
              </a:tr>
              <a:tr h="2710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u="sng" dirty="0">
                          <a:solidFill>
                            <a:srgbClr val="FF0000"/>
                          </a:solidFill>
                        </a:rPr>
                        <a:t>warm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411770"/>
                  </a:ext>
                </a:extLst>
              </a:tr>
            </a:tbl>
          </a:graphicData>
        </a:graphic>
      </p:graphicFrame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DECFEA13-F403-2145-B43A-FD2C0CEBDF6F}"/>
              </a:ext>
            </a:extLst>
          </p:cNvPr>
          <p:cNvCxnSpPr>
            <a:cxnSpLocks/>
            <a:stCxn id="3" idx="3"/>
            <a:endCxn id="38" idx="1"/>
          </p:cNvCxnSpPr>
          <p:nvPr/>
        </p:nvCxnSpPr>
        <p:spPr>
          <a:xfrm flipV="1">
            <a:off x="4355287" y="4755794"/>
            <a:ext cx="817285" cy="89081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55716D64-1E9A-ED42-88C9-8B3F64976502}"/>
              </a:ext>
            </a:extLst>
          </p:cNvPr>
          <p:cNvCxnSpPr>
            <a:cxnSpLocks/>
            <a:stCxn id="3" idx="3"/>
            <a:endCxn id="39" idx="1"/>
          </p:cNvCxnSpPr>
          <p:nvPr/>
        </p:nvCxnSpPr>
        <p:spPr>
          <a:xfrm>
            <a:off x="4355287" y="5646613"/>
            <a:ext cx="817285" cy="5080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88753D74-5168-BF46-AFE1-7EC2AE302B82}"/>
              </a:ext>
            </a:extLst>
          </p:cNvPr>
          <p:cNvCxnSpPr>
            <a:cxnSpLocks/>
            <a:stCxn id="3" idx="0"/>
            <a:endCxn id="27" idx="1"/>
          </p:cNvCxnSpPr>
          <p:nvPr/>
        </p:nvCxnSpPr>
        <p:spPr>
          <a:xfrm rot="5400000" flipH="1" flipV="1">
            <a:off x="2383959" y="3553200"/>
            <a:ext cx="1338668" cy="1507039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AD13CD3F-9C89-5045-990E-5D7794D335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1292734"/>
              </p:ext>
            </p:extLst>
          </p:nvPr>
        </p:nvGraphicFramePr>
        <p:xfrm>
          <a:off x="8405838" y="715756"/>
          <a:ext cx="3780595" cy="2854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766AD422-A35B-8645-912E-C3007FE5850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7238415" y="2060066"/>
            <a:ext cx="2030461" cy="202516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707B7C3-13AB-E64D-8869-CC792F644262}"/>
              </a:ext>
            </a:extLst>
          </p:cNvPr>
          <p:cNvCxnSpPr>
            <a:cxnSpLocks/>
            <a:stCxn id="39" idx="3"/>
            <a:endCxn id="16" idx="2"/>
          </p:cNvCxnSpPr>
          <p:nvPr/>
        </p:nvCxnSpPr>
        <p:spPr>
          <a:xfrm flipV="1">
            <a:off x="9420446" y="3570623"/>
            <a:ext cx="875689" cy="258404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7478DF9-66FD-BC4F-B99C-8E082F52589A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9420446" y="3637386"/>
            <a:ext cx="875688" cy="111840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8AFF7-512F-5D4A-9893-C28816F9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682-AA8E-4C48-8072-DBBA164E5C50}" type="slidenum">
              <a:rPr lang="el-GR" smtClean="0"/>
              <a:t>20</a:t>
            </a:fld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C0485-F5C4-D44D-A4AC-5688BE7F9280}"/>
              </a:ext>
            </a:extLst>
          </p:cNvPr>
          <p:cNvSpPr txBox="1"/>
          <p:nvPr/>
        </p:nvSpPr>
        <p:spPr>
          <a:xfrm>
            <a:off x="10384060" y="4659924"/>
            <a:ext cx="174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Prediction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DD459FC-EEA2-AE47-9BAF-E3D9E4BD4108}"/>
              </a:ext>
            </a:extLst>
          </p:cNvPr>
          <p:cNvSpPr/>
          <p:nvPr/>
        </p:nvSpPr>
        <p:spPr>
          <a:xfrm>
            <a:off x="9909274" y="4513341"/>
            <a:ext cx="474785" cy="72096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3548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3622">
        <p159:morph option="byObject"/>
      </p:transition>
    </mc:Choice>
    <mc:Fallback xmlns="">
      <p:transition spd="slow" advTm="143622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εφημερίδα&#10;&#10;&#10;&#10;Η περιγραφή δημιουργήθηκε αυτόματα">
            <a:extLst>
              <a:ext uri="{FF2B5EF4-FFF2-40B4-BE49-F238E27FC236}">
                <a16:creationId xmlns:a16="http://schemas.microsoft.com/office/drawing/2014/main" id="{35448AB5-ADD9-2A4E-BBC3-C9142D4FD6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002"/>
          <a:stretch/>
        </p:blipFill>
        <p:spPr>
          <a:xfrm>
            <a:off x="-2526383" y="0"/>
            <a:ext cx="3908916" cy="6858000"/>
          </a:xfrm>
          <a:prstGeom prst="rect">
            <a:avLst/>
          </a:prstGeom>
        </p:spPr>
      </p:pic>
      <p:sp>
        <p:nvSpPr>
          <p:cNvPr id="4" name="Σύννεφο 3">
            <a:extLst>
              <a:ext uri="{FF2B5EF4-FFF2-40B4-BE49-F238E27FC236}">
                <a16:creationId xmlns:a16="http://schemas.microsoft.com/office/drawing/2014/main" id="{69E4F8AD-92DD-CF41-9830-CA71EC53E75D}"/>
              </a:ext>
            </a:extLst>
          </p:cNvPr>
          <p:cNvSpPr/>
          <p:nvPr/>
        </p:nvSpPr>
        <p:spPr>
          <a:xfrm>
            <a:off x="384605" y="2614935"/>
            <a:ext cx="2832409" cy="1683834"/>
          </a:xfrm>
          <a:prstGeom prst="cloud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Reverse Engineering on Black Box</a:t>
            </a:r>
            <a:endParaRPr lang="el-G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1B867-4399-F247-BC04-5D958204594B}"/>
              </a:ext>
            </a:extLst>
          </p:cNvPr>
          <p:cNvSpPr txBox="1"/>
          <p:nvPr/>
        </p:nvSpPr>
        <p:spPr>
          <a:xfrm>
            <a:off x="3905209" y="486441"/>
            <a:ext cx="4849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SHAP/Shapley Value </a:t>
            </a:r>
            <a:r>
              <a:rPr lang="en-US" b="1" i="1" baseline="30000" dirty="0"/>
              <a:t>[4]</a:t>
            </a:r>
            <a:endParaRPr lang="en-US" sz="2400" b="1" i="1" baseline="300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E36E827-6228-9C4D-92C3-40F508271606}"/>
              </a:ext>
            </a:extLst>
          </p:cNvPr>
          <p:cNvGraphicFramePr>
            <a:graphicFrameLocks noGrp="1"/>
          </p:cNvGraphicFramePr>
          <p:nvPr/>
        </p:nvGraphicFramePr>
        <p:xfrm>
          <a:off x="244261" y="4976053"/>
          <a:ext cx="4111026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171">
                  <a:extLst>
                    <a:ext uri="{9D8B030D-6E8A-4147-A177-3AD203B41FA5}">
                      <a16:colId xmlns:a16="http://schemas.microsoft.com/office/drawing/2014/main" val="3190989979"/>
                    </a:ext>
                  </a:extLst>
                </a:gridCol>
                <a:gridCol w="492853">
                  <a:extLst>
                    <a:ext uri="{9D8B030D-6E8A-4147-A177-3AD203B41FA5}">
                      <a16:colId xmlns:a16="http://schemas.microsoft.com/office/drawing/2014/main" val="1040287211"/>
                    </a:ext>
                  </a:extLst>
                </a:gridCol>
                <a:gridCol w="698269">
                  <a:extLst>
                    <a:ext uri="{9D8B030D-6E8A-4147-A177-3AD203B41FA5}">
                      <a16:colId xmlns:a16="http://schemas.microsoft.com/office/drawing/2014/main" val="64601564"/>
                    </a:ext>
                  </a:extLst>
                </a:gridCol>
                <a:gridCol w="615142">
                  <a:extLst>
                    <a:ext uri="{9D8B030D-6E8A-4147-A177-3AD203B41FA5}">
                      <a16:colId xmlns:a16="http://schemas.microsoft.com/office/drawing/2014/main" val="3039922837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255020000"/>
                    </a:ext>
                  </a:extLst>
                </a:gridCol>
                <a:gridCol w="871446">
                  <a:extLst>
                    <a:ext uri="{9D8B030D-6E8A-4147-A177-3AD203B41FA5}">
                      <a16:colId xmlns:a16="http://schemas.microsoft.com/office/drawing/2014/main" val="669660654"/>
                    </a:ext>
                  </a:extLst>
                </a:gridCol>
              </a:tblGrid>
              <a:tr h="2550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794210"/>
                  </a:ext>
                </a:extLst>
              </a:tr>
              <a:tr h="2550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x1</a:t>
                      </a:r>
                    </a:p>
                  </a:txBody>
                  <a:tcPr>
                    <a:solidFill>
                      <a:srgbClr val="43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543277"/>
                  </a:ext>
                </a:extLst>
              </a:tr>
              <a:tr h="2550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x2</a:t>
                      </a:r>
                    </a:p>
                  </a:txBody>
                  <a:tcPr>
                    <a:solidFill>
                      <a:srgbClr val="43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73567"/>
                  </a:ext>
                </a:extLst>
              </a:tr>
              <a:tr h="2550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x3</a:t>
                      </a:r>
                    </a:p>
                  </a:txBody>
                  <a:tcPr>
                    <a:solidFill>
                      <a:srgbClr val="43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411770"/>
                  </a:ext>
                </a:extLst>
              </a:tr>
            </a:tbl>
          </a:graphicData>
        </a:graphic>
      </p:graphicFrame>
      <p:pic>
        <p:nvPicPr>
          <p:cNvPr id="26" name="Εικόνα 50">
            <a:extLst>
              <a:ext uri="{FF2B5EF4-FFF2-40B4-BE49-F238E27FC236}">
                <a16:creationId xmlns:a16="http://schemas.microsoft.com/office/drawing/2014/main" id="{750C1CC3-3F59-474F-AD90-886E1E7C7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478" y="1119585"/>
            <a:ext cx="2159000" cy="1619251"/>
          </a:xfrm>
          <a:prstGeom prst="rect">
            <a:avLst/>
          </a:prstGeom>
        </p:spPr>
      </p:pic>
      <p:pic>
        <p:nvPicPr>
          <p:cNvPr id="27" name="Γραφικό 52" descr="Βάση δεδομένων">
            <a:extLst>
              <a:ext uri="{FF2B5EF4-FFF2-40B4-BE49-F238E27FC236}">
                <a16:creationId xmlns:a16="http://schemas.microsoft.com/office/drawing/2014/main" id="{C64DE809-5504-1D45-851D-A934373786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06813" y="3035219"/>
            <a:ext cx="1204331" cy="120433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8807B7E-D7EF-8F4F-B693-8BE153A7D8DF}"/>
              </a:ext>
            </a:extLst>
          </p:cNvPr>
          <p:cNvSpPr txBox="1"/>
          <p:nvPr/>
        </p:nvSpPr>
        <p:spPr>
          <a:xfrm>
            <a:off x="3620694" y="4150368"/>
            <a:ext cx="1576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 Data</a:t>
            </a:r>
          </a:p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(X,y)</a:t>
            </a:r>
            <a:endParaRPr lang="el-G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6C4505-F879-9341-A59D-B89587039D1F}"/>
              </a:ext>
            </a:extLst>
          </p:cNvPr>
          <p:cNvSpPr txBox="1"/>
          <p:nvPr/>
        </p:nvSpPr>
        <p:spPr>
          <a:xfrm>
            <a:off x="3102107" y="2647429"/>
            <a:ext cx="157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Training</a:t>
            </a:r>
            <a:endParaRPr lang="el-G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0" name="Ευθύγραμμο βέλος σύνδεσης 54">
            <a:extLst>
              <a:ext uri="{FF2B5EF4-FFF2-40B4-BE49-F238E27FC236}">
                <a16:creationId xmlns:a16="http://schemas.microsoft.com/office/drawing/2014/main" id="{8E505C55-B48A-764C-9E39-0C447908293B}"/>
              </a:ext>
            </a:extLst>
          </p:cNvPr>
          <p:cNvCxnSpPr>
            <a:cxnSpLocks/>
          </p:cNvCxnSpPr>
          <p:nvPr/>
        </p:nvCxnSpPr>
        <p:spPr>
          <a:xfrm flipV="1">
            <a:off x="4431687" y="2585707"/>
            <a:ext cx="0" cy="4125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1" name="Εικόνα 49">
            <a:extLst>
              <a:ext uri="{FF2B5EF4-FFF2-40B4-BE49-F238E27FC236}">
                <a16:creationId xmlns:a16="http://schemas.microsoft.com/office/drawing/2014/main" id="{F61011C6-648A-794B-8267-AA16842F4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300" y="1150206"/>
            <a:ext cx="2159000" cy="161925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BE24ECE-5402-1F4B-B70E-6980116CEE6F}"/>
              </a:ext>
            </a:extLst>
          </p:cNvPr>
          <p:cNvSpPr txBox="1"/>
          <p:nvPr/>
        </p:nvSpPr>
        <p:spPr>
          <a:xfrm>
            <a:off x="6625098" y="1675345"/>
            <a:ext cx="613317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RightUp"/>
              <a:lightRig rig="threePt" dir="t"/>
            </a:scene3d>
          </a:bodyPr>
          <a:lstStyle/>
          <a:p>
            <a:r>
              <a:rPr lang="en-US" sz="4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</a:t>
            </a:r>
            <a:endParaRPr lang="el-GR" sz="4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3" name="Ευθύγραμμο βέλος σύνδεσης 60">
            <a:extLst>
              <a:ext uri="{FF2B5EF4-FFF2-40B4-BE49-F238E27FC236}">
                <a16:creationId xmlns:a16="http://schemas.microsoft.com/office/drawing/2014/main" id="{AD1AC7BC-AB16-D44A-828D-1E11C41C6663}"/>
              </a:ext>
            </a:extLst>
          </p:cNvPr>
          <p:cNvCxnSpPr>
            <a:cxnSpLocks/>
          </p:cNvCxnSpPr>
          <p:nvPr/>
        </p:nvCxnSpPr>
        <p:spPr>
          <a:xfrm flipV="1">
            <a:off x="6709136" y="2909534"/>
            <a:ext cx="0" cy="7278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1E9743C-0842-E24C-BF17-92FA75DA3BD6}"/>
              </a:ext>
            </a:extLst>
          </p:cNvPr>
          <p:cNvSpPr txBox="1"/>
          <p:nvPr/>
        </p:nvSpPr>
        <p:spPr>
          <a:xfrm>
            <a:off x="5105064" y="2959274"/>
            <a:ext cx="1576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Audit</a:t>
            </a:r>
          </a:p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Data</a:t>
            </a:r>
            <a:endParaRPr lang="el-G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5" name="Ευθύγραμμο βέλος σύνδεσης 54">
            <a:extLst>
              <a:ext uri="{FF2B5EF4-FFF2-40B4-BE49-F238E27FC236}">
                <a16:creationId xmlns:a16="http://schemas.microsoft.com/office/drawing/2014/main" id="{4ADCC276-BE90-A94D-AC2C-5D5D803222CF}"/>
              </a:ext>
            </a:extLst>
          </p:cNvPr>
          <p:cNvCxnSpPr>
            <a:cxnSpLocks/>
          </p:cNvCxnSpPr>
          <p:nvPr/>
        </p:nvCxnSpPr>
        <p:spPr>
          <a:xfrm>
            <a:off x="5178784" y="1959832"/>
            <a:ext cx="5961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4FC1CBCD-B6E0-8E48-AAA9-E55E63E73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927016"/>
              </p:ext>
            </p:extLst>
          </p:nvPr>
        </p:nvGraphicFramePr>
        <p:xfrm>
          <a:off x="5172572" y="4085234"/>
          <a:ext cx="4247874" cy="1341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07979">
                  <a:extLst>
                    <a:ext uri="{9D8B030D-6E8A-4147-A177-3AD203B41FA5}">
                      <a16:colId xmlns:a16="http://schemas.microsoft.com/office/drawing/2014/main" val="3190989979"/>
                    </a:ext>
                  </a:extLst>
                </a:gridCol>
                <a:gridCol w="520255">
                  <a:extLst>
                    <a:ext uri="{9D8B030D-6E8A-4147-A177-3AD203B41FA5}">
                      <a16:colId xmlns:a16="http://schemas.microsoft.com/office/drawing/2014/main" val="1040287211"/>
                    </a:ext>
                  </a:extLst>
                </a:gridCol>
                <a:gridCol w="681644">
                  <a:extLst>
                    <a:ext uri="{9D8B030D-6E8A-4147-A177-3AD203B41FA5}">
                      <a16:colId xmlns:a16="http://schemas.microsoft.com/office/drawing/2014/main" val="64601564"/>
                    </a:ext>
                  </a:extLst>
                </a:gridCol>
                <a:gridCol w="583128">
                  <a:extLst>
                    <a:ext uri="{9D8B030D-6E8A-4147-A177-3AD203B41FA5}">
                      <a16:colId xmlns:a16="http://schemas.microsoft.com/office/drawing/2014/main" val="3039922837"/>
                    </a:ext>
                  </a:extLst>
                </a:gridCol>
                <a:gridCol w="752029">
                  <a:extLst>
                    <a:ext uri="{9D8B030D-6E8A-4147-A177-3AD203B41FA5}">
                      <a16:colId xmlns:a16="http://schemas.microsoft.com/office/drawing/2014/main" val="2255020000"/>
                    </a:ext>
                  </a:extLst>
                </a:gridCol>
                <a:gridCol w="1002839">
                  <a:extLst>
                    <a:ext uri="{9D8B030D-6E8A-4147-A177-3AD203B41FA5}">
                      <a16:colId xmlns:a16="http://schemas.microsoft.com/office/drawing/2014/main" val="669660654"/>
                    </a:ext>
                  </a:extLst>
                </a:gridCol>
              </a:tblGrid>
              <a:tr h="2710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794210"/>
                  </a:ext>
                </a:extLst>
              </a:tr>
              <a:tr h="2710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blue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</a:rPr>
                        <a:t>cold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543277"/>
                  </a:ext>
                </a:extLst>
              </a:tr>
              <a:tr h="2710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dirty="0">
                          <a:solidFill>
                            <a:schemeClr val="tx1"/>
                          </a:solidFill>
                        </a:rPr>
                        <a:t>cold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73567"/>
                  </a:ext>
                </a:extLst>
              </a:tr>
              <a:tr h="2710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dirty="0">
                          <a:solidFill>
                            <a:schemeClr val="tx1"/>
                          </a:solidFill>
                        </a:rPr>
                        <a:t>cold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411770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5AEABD44-C981-5946-9786-EEE04CB9F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636374"/>
              </p:ext>
            </p:extLst>
          </p:nvPr>
        </p:nvGraphicFramePr>
        <p:xfrm>
          <a:off x="5172572" y="5484110"/>
          <a:ext cx="4247874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7979">
                  <a:extLst>
                    <a:ext uri="{9D8B030D-6E8A-4147-A177-3AD203B41FA5}">
                      <a16:colId xmlns:a16="http://schemas.microsoft.com/office/drawing/2014/main" val="3190989979"/>
                    </a:ext>
                  </a:extLst>
                </a:gridCol>
                <a:gridCol w="536881">
                  <a:extLst>
                    <a:ext uri="{9D8B030D-6E8A-4147-A177-3AD203B41FA5}">
                      <a16:colId xmlns:a16="http://schemas.microsoft.com/office/drawing/2014/main" val="1040287211"/>
                    </a:ext>
                  </a:extLst>
                </a:gridCol>
                <a:gridCol w="681643">
                  <a:extLst>
                    <a:ext uri="{9D8B030D-6E8A-4147-A177-3AD203B41FA5}">
                      <a16:colId xmlns:a16="http://schemas.microsoft.com/office/drawing/2014/main" val="64601564"/>
                    </a:ext>
                  </a:extLst>
                </a:gridCol>
                <a:gridCol w="631768">
                  <a:extLst>
                    <a:ext uri="{9D8B030D-6E8A-4147-A177-3AD203B41FA5}">
                      <a16:colId xmlns:a16="http://schemas.microsoft.com/office/drawing/2014/main" val="3039922837"/>
                    </a:ext>
                  </a:extLst>
                </a:gridCol>
                <a:gridCol w="698269">
                  <a:extLst>
                    <a:ext uri="{9D8B030D-6E8A-4147-A177-3AD203B41FA5}">
                      <a16:colId xmlns:a16="http://schemas.microsoft.com/office/drawing/2014/main" val="2255020000"/>
                    </a:ext>
                  </a:extLst>
                </a:gridCol>
                <a:gridCol w="991334">
                  <a:extLst>
                    <a:ext uri="{9D8B030D-6E8A-4147-A177-3AD203B41FA5}">
                      <a16:colId xmlns:a16="http://schemas.microsoft.com/office/drawing/2014/main" val="669660654"/>
                    </a:ext>
                  </a:extLst>
                </a:gridCol>
              </a:tblGrid>
              <a:tr h="2710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794210"/>
                  </a:ext>
                </a:extLst>
              </a:tr>
              <a:tr h="2710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dirty="0">
                          <a:solidFill>
                            <a:schemeClr val="tx1"/>
                          </a:solidFill>
                        </a:rPr>
                        <a:t>blue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dirty="0">
                          <a:solidFill>
                            <a:schemeClr val="tx1"/>
                          </a:solidFill>
                        </a:rPr>
                        <a:t>cold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543277"/>
                  </a:ext>
                </a:extLst>
              </a:tr>
              <a:tr h="2710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dirty="0">
                          <a:solidFill>
                            <a:schemeClr val="tx1"/>
                          </a:solidFill>
                        </a:rPr>
                        <a:t>blue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dirty="0">
                          <a:solidFill>
                            <a:schemeClr val="tx1"/>
                          </a:solidFill>
                        </a:rPr>
                        <a:t>warm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73567"/>
                  </a:ext>
                </a:extLst>
              </a:tr>
              <a:tr h="2710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dirty="0">
                          <a:solidFill>
                            <a:schemeClr val="tx1"/>
                          </a:solidFill>
                        </a:rPr>
                        <a:t>blue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dirty="0">
                          <a:solidFill>
                            <a:schemeClr val="tx1"/>
                          </a:solidFill>
                        </a:rPr>
                        <a:t>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411770"/>
                  </a:ext>
                </a:extLst>
              </a:tr>
            </a:tbl>
          </a:graphicData>
        </a:graphic>
      </p:graphicFrame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DECFEA13-F403-2145-B43A-FD2C0CEBDF6F}"/>
              </a:ext>
            </a:extLst>
          </p:cNvPr>
          <p:cNvCxnSpPr>
            <a:cxnSpLocks/>
            <a:stCxn id="3" idx="3"/>
            <a:endCxn id="38" idx="1"/>
          </p:cNvCxnSpPr>
          <p:nvPr/>
        </p:nvCxnSpPr>
        <p:spPr>
          <a:xfrm flipV="1">
            <a:off x="4355287" y="4755794"/>
            <a:ext cx="817285" cy="89081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55716D64-1E9A-ED42-88C9-8B3F64976502}"/>
              </a:ext>
            </a:extLst>
          </p:cNvPr>
          <p:cNvCxnSpPr>
            <a:cxnSpLocks/>
            <a:stCxn id="3" idx="3"/>
            <a:endCxn id="39" idx="1"/>
          </p:cNvCxnSpPr>
          <p:nvPr/>
        </p:nvCxnSpPr>
        <p:spPr>
          <a:xfrm>
            <a:off x="4355287" y="5646613"/>
            <a:ext cx="817285" cy="5080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88753D74-5168-BF46-AFE1-7EC2AE302B82}"/>
              </a:ext>
            </a:extLst>
          </p:cNvPr>
          <p:cNvCxnSpPr>
            <a:cxnSpLocks/>
            <a:stCxn id="3" idx="0"/>
            <a:endCxn id="27" idx="1"/>
          </p:cNvCxnSpPr>
          <p:nvPr/>
        </p:nvCxnSpPr>
        <p:spPr>
          <a:xfrm rot="5400000" flipH="1" flipV="1">
            <a:off x="2383959" y="3553200"/>
            <a:ext cx="1338668" cy="1507039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AD13CD3F-9C89-5045-990E-5D7794D335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1014984"/>
              </p:ext>
            </p:extLst>
          </p:nvPr>
        </p:nvGraphicFramePr>
        <p:xfrm>
          <a:off x="8405838" y="715756"/>
          <a:ext cx="3780595" cy="2854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766AD422-A35B-8645-912E-C3007FE5850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7238415" y="2060066"/>
            <a:ext cx="2030461" cy="202516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707B7C3-13AB-E64D-8869-CC792F644262}"/>
              </a:ext>
            </a:extLst>
          </p:cNvPr>
          <p:cNvCxnSpPr>
            <a:cxnSpLocks/>
            <a:stCxn id="39" idx="3"/>
            <a:endCxn id="16" idx="2"/>
          </p:cNvCxnSpPr>
          <p:nvPr/>
        </p:nvCxnSpPr>
        <p:spPr>
          <a:xfrm flipV="1">
            <a:off x="9420446" y="3570623"/>
            <a:ext cx="875689" cy="258404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7478DF9-66FD-BC4F-B99C-8E082F52589A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9420446" y="3637386"/>
            <a:ext cx="875688" cy="111840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F25C1DBD-17C0-D641-B0E1-F48DD8C75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973498"/>
              </p:ext>
            </p:extLst>
          </p:nvPr>
        </p:nvGraphicFramePr>
        <p:xfrm>
          <a:off x="5184917" y="4095762"/>
          <a:ext cx="4247874" cy="1341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07979">
                  <a:extLst>
                    <a:ext uri="{9D8B030D-6E8A-4147-A177-3AD203B41FA5}">
                      <a16:colId xmlns:a16="http://schemas.microsoft.com/office/drawing/2014/main" val="3190989979"/>
                    </a:ext>
                  </a:extLst>
                </a:gridCol>
                <a:gridCol w="520255">
                  <a:extLst>
                    <a:ext uri="{9D8B030D-6E8A-4147-A177-3AD203B41FA5}">
                      <a16:colId xmlns:a16="http://schemas.microsoft.com/office/drawing/2014/main" val="1040287211"/>
                    </a:ext>
                  </a:extLst>
                </a:gridCol>
                <a:gridCol w="681644">
                  <a:extLst>
                    <a:ext uri="{9D8B030D-6E8A-4147-A177-3AD203B41FA5}">
                      <a16:colId xmlns:a16="http://schemas.microsoft.com/office/drawing/2014/main" val="64601564"/>
                    </a:ext>
                  </a:extLst>
                </a:gridCol>
                <a:gridCol w="583128">
                  <a:extLst>
                    <a:ext uri="{9D8B030D-6E8A-4147-A177-3AD203B41FA5}">
                      <a16:colId xmlns:a16="http://schemas.microsoft.com/office/drawing/2014/main" val="3039922837"/>
                    </a:ext>
                  </a:extLst>
                </a:gridCol>
                <a:gridCol w="752029">
                  <a:extLst>
                    <a:ext uri="{9D8B030D-6E8A-4147-A177-3AD203B41FA5}">
                      <a16:colId xmlns:a16="http://schemas.microsoft.com/office/drawing/2014/main" val="2255020000"/>
                    </a:ext>
                  </a:extLst>
                </a:gridCol>
                <a:gridCol w="1002839">
                  <a:extLst>
                    <a:ext uri="{9D8B030D-6E8A-4147-A177-3AD203B41FA5}">
                      <a16:colId xmlns:a16="http://schemas.microsoft.com/office/drawing/2014/main" val="669660654"/>
                    </a:ext>
                  </a:extLst>
                </a:gridCol>
              </a:tblGrid>
              <a:tr h="2710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794210"/>
                  </a:ext>
                </a:extLst>
              </a:tr>
              <a:tr h="2710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blue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</a:rPr>
                        <a:t>cold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543277"/>
                  </a:ext>
                </a:extLst>
              </a:tr>
              <a:tr h="2710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dirty="0">
                          <a:solidFill>
                            <a:schemeClr val="tx1"/>
                          </a:solidFill>
                        </a:rPr>
                        <a:t>cold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73567"/>
                  </a:ext>
                </a:extLst>
              </a:tr>
              <a:tr h="2710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dirty="0">
                          <a:solidFill>
                            <a:schemeClr val="tx1"/>
                          </a:solidFill>
                        </a:rPr>
                        <a:t>cold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411770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7DE07628-9E59-004E-B1B7-D7C014404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012280"/>
              </p:ext>
            </p:extLst>
          </p:nvPr>
        </p:nvGraphicFramePr>
        <p:xfrm>
          <a:off x="5172572" y="5489374"/>
          <a:ext cx="4247874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7979">
                  <a:extLst>
                    <a:ext uri="{9D8B030D-6E8A-4147-A177-3AD203B41FA5}">
                      <a16:colId xmlns:a16="http://schemas.microsoft.com/office/drawing/2014/main" val="3190989979"/>
                    </a:ext>
                  </a:extLst>
                </a:gridCol>
                <a:gridCol w="536881">
                  <a:extLst>
                    <a:ext uri="{9D8B030D-6E8A-4147-A177-3AD203B41FA5}">
                      <a16:colId xmlns:a16="http://schemas.microsoft.com/office/drawing/2014/main" val="1040287211"/>
                    </a:ext>
                  </a:extLst>
                </a:gridCol>
                <a:gridCol w="681643">
                  <a:extLst>
                    <a:ext uri="{9D8B030D-6E8A-4147-A177-3AD203B41FA5}">
                      <a16:colId xmlns:a16="http://schemas.microsoft.com/office/drawing/2014/main" val="64601564"/>
                    </a:ext>
                  </a:extLst>
                </a:gridCol>
                <a:gridCol w="631768">
                  <a:extLst>
                    <a:ext uri="{9D8B030D-6E8A-4147-A177-3AD203B41FA5}">
                      <a16:colId xmlns:a16="http://schemas.microsoft.com/office/drawing/2014/main" val="3039922837"/>
                    </a:ext>
                  </a:extLst>
                </a:gridCol>
                <a:gridCol w="698269">
                  <a:extLst>
                    <a:ext uri="{9D8B030D-6E8A-4147-A177-3AD203B41FA5}">
                      <a16:colId xmlns:a16="http://schemas.microsoft.com/office/drawing/2014/main" val="2255020000"/>
                    </a:ext>
                  </a:extLst>
                </a:gridCol>
                <a:gridCol w="991334">
                  <a:extLst>
                    <a:ext uri="{9D8B030D-6E8A-4147-A177-3AD203B41FA5}">
                      <a16:colId xmlns:a16="http://schemas.microsoft.com/office/drawing/2014/main" val="669660654"/>
                    </a:ext>
                  </a:extLst>
                </a:gridCol>
              </a:tblGrid>
              <a:tr h="2710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794210"/>
                  </a:ext>
                </a:extLst>
              </a:tr>
              <a:tr h="2710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dirty="0">
                          <a:solidFill>
                            <a:schemeClr val="tx1"/>
                          </a:solidFill>
                        </a:rPr>
                        <a:t>blue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dirty="0">
                          <a:solidFill>
                            <a:schemeClr val="tx1"/>
                          </a:solidFill>
                        </a:rPr>
                        <a:t>cold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543277"/>
                  </a:ext>
                </a:extLst>
              </a:tr>
              <a:tr h="2710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dirty="0">
                          <a:solidFill>
                            <a:schemeClr val="tx1"/>
                          </a:solidFill>
                        </a:rPr>
                        <a:t>blue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73567"/>
                  </a:ext>
                </a:extLst>
              </a:tr>
              <a:tr h="2710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u="none" dirty="0">
                          <a:solidFill>
                            <a:schemeClr val="tx1"/>
                          </a:solidFill>
                        </a:rPr>
                        <a:t>blue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411770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F21B4-1CED-3648-BC75-F45136F77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682-AA8E-4C48-8072-DBBA164E5C50}" type="slidenum">
              <a:rPr lang="el-GR" smtClean="0"/>
              <a:t>21</a:t>
            </a:fld>
            <a:endParaRPr lang="el-G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275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3622">
        <p159:morph option="byObject"/>
      </p:transition>
    </mc:Choice>
    <mc:Fallback xmlns="">
      <p:transition spd="slow" advTm="1436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εφημερίδα&#10;&#10;&#10;&#10;Η περιγραφή δημιουργήθηκε αυτόματα">
            <a:extLst>
              <a:ext uri="{FF2B5EF4-FFF2-40B4-BE49-F238E27FC236}">
                <a16:creationId xmlns:a16="http://schemas.microsoft.com/office/drawing/2014/main" id="{35448AB5-ADD9-2A4E-BBC3-C9142D4FD6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002"/>
          <a:stretch/>
        </p:blipFill>
        <p:spPr>
          <a:xfrm>
            <a:off x="-2526383" y="0"/>
            <a:ext cx="3908916" cy="6858000"/>
          </a:xfrm>
          <a:prstGeom prst="rect">
            <a:avLst/>
          </a:prstGeom>
        </p:spPr>
      </p:pic>
      <p:sp>
        <p:nvSpPr>
          <p:cNvPr id="4" name="Σύννεφο 3">
            <a:extLst>
              <a:ext uri="{FF2B5EF4-FFF2-40B4-BE49-F238E27FC236}">
                <a16:creationId xmlns:a16="http://schemas.microsoft.com/office/drawing/2014/main" id="{69E4F8AD-92DD-CF41-9830-CA71EC53E75D}"/>
              </a:ext>
            </a:extLst>
          </p:cNvPr>
          <p:cNvSpPr/>
          <p:nvPr/>
        </p:nvSpPr>
        <p:spPr>
          <a:xfrm>
            <a:off x="384605" y="2614935"/>
            <a:ext cx="2832409" cy="1683834"/>
          </a:xfrm>
          <a:prstGeom prst="cloud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Reverse Engineering on Black Box</a:t>
            </a:r>
            <a:endParaRPr lang="el-G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3" name="Γραφικό 52" descr="Βάση δεδομένων">
            <a:extLst>
              <a:ext uri="{FF2B5EF4-FFF2-40B4-BE49-F238E27FC236}">
                <a16:creationId xmlns:a16="http://schemas.microsoft.com/office/drawing/2014/main" id="{54E7120D-FC82-0E4E-87A5-4B0CB7FE6E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6813" y="5065518"/>
            <a:ext cx="1204331" cy="120433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86797E2-EA26-7341-8AAF-D9BF16FDB2C6}"/>
              </a:ext>
            </a:extLst>
          </p:cNvPr>
          <p:cNvSpPr txBox="1"/>
          <p:nvPr/>
        </p:nvSpPr>
        <p:spPr>
          <a:xfrm>
            <a:off x="3620694" y="6180667"/>
            <a:ext cx="1576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 Data</a:t>
            </a:r>
          </a:p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(X,y)</a:t>
            </a:r>
            <a:endParaRPr lang="el-G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55" name="Ευθύγραμμο βέλος σύνδεσης 54">
            <a:extLst>
              <a:ext uri="{FF2B5EF4-FFF2-40B4-BE49-F238E27FC236}">
                <a16:creationId xmlns:a16="http://schemas.microsoft.com/office/drawing/2014/main" id="{C189F182-C9A6-B248-98C9-E13A5412D5CF}"/>
              </a:ext>
            </a:extLst>
          </p:cNvPr>
          <p:cNvCxnSpPr>
            <a:cxnSpLocks/>
          </p:cNvCxnSpPr>
          <p:nvPr/>
        </p:nvCxnSpPr>
        <p:spPr>
          <a:xfrm flipV="1">
            <a:off x="4397821" y="4707450"/>
            <a:ext cx="0" cy="4125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Ευθύγραμμο βέλος σύνδεσης 55">
            <a:extLst>
              <a:ext uri="{FF2B5EF4-FFF2-40B4-BE49-F238E27FC236}">
                <a16:creationId xmlns:a16="http://schemas.microsoft.com/office/drawing/2014/main" id="{79E2DDB3-17BF-BB4A-BEAB-8FBFA906FC41}"/>
              </a:ext>
            </a:extLst>
          </p:cNvPr>
          <p:cNvCxnSpPr/>
          <p:nvPr/>
        </p:nvCxnSpPr>
        <p:spPr>
          <a:xfrm>
            <a:off x="10063679" y="2824963"/>
            <a:ext cx="4490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A02036D-505A-3648-976F-9DB4852DD53C}"/>
              </a:ext>
            </a:extLst>
          </p:cNvPr>
          <p:cNvSpPr txBox="1"/>
          <p:nvPr/>
        </p:nvSpPr>
        <p:spPr>
          <a:xfrm>
            <a:off x="2385868" y="4723721"/>
            <a:ext cx="1576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Training a high-accuracy deep neural network</a:t>
            </a:r>
            <a:r>
              <a:rPr lang="el-GR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</a:t>
            </a:r>
          </a:p>
          <a:p>
            <a:pPr algn="ctr"/>
            <a:r>
              <a:rPr lang="en-US" sz="16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“Teacher”</a:t>
            </a:r>
            <a:endParaRPr lang="el-GR" sz="1600" b="1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9" name="Γραφικό 58" descr="Βάση δεδομένων">
            <a:extLst>
              <a:ext uri="{FF2B5EF4-FFF2-40B4-BE49-F238E27FC236}">
                <a16:creationId xmlns:a16="http://schemas.microsoft.com/office/drawing/2014/main" id="{55D10C7C-CF94-1148-8DE1-145FF4EC25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43373" y="5042710"/>
            <a:ext cx="1204331" cy="120433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140E83FC-01BB-7C4A-A72D-F49718EF7BF9}"/>
              </a:ext>
            </a:extLst>
          </p:cNvPr>
          <p:cNvSpPr txBox="1"/>
          <p:nvPr/>
        </p:nvSpPr>
        <p:spPr>
          <a:xfrm>
            <a:off x="4856036" y="6180667"/>
            <a:ext cx="1576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Unlabeled Data</a:t>
            </a:r>
            <a:endParaRPr lang="el-G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9" name="Εικόνα 68" descr="Εικόνα που περιέχει εσωτερικό, έπιπλα&#10;&#10;&#10;&#10;Η περιγραφή δημιουργήθηκε αυτόματα">
            <a:extLst>
              <a:ext uri="{FF2B5EF4-FFF2-40B4-BE49-F238E27FC236}">
                <a16:creationId xmlns:a16="http://schemas.microsoft.com/office/drawing/2014/main" id="{D7354520-0F81-5645-83E3-043054C7A8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0175" y="2181099"/>
            <a:ext cx="1358979" cy="135897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68316525-ACF5-D145-8B71-CC18B25715DE}"/>
              </a:ext>
            </a:extLst>
          </p:cNvPr>
          <p:cNvSpPr txBox="1"/>
          <p:nvPr/>
        </p:nvSpPr>
        <p:spPr>
          <a:xfrm>
            <a:off x="10498180" y="2537422"/>
            <a:ext cx="1358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Explainable Model</a:t>
            </a:r>
            <a:endParaRPr lang="el-G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1B867-4399-F247-BC04-5D958204594B}"/>
              </a:ext>
            </a:extLst>
          </p:cNvPr>
          <p:cNvSpPr txBox="1"/>
          <p:nvPr/>
        </p:nvSpPr>
        <p:spPr>
          <a:xfrm>
            <a:off x="3905209" y="486441"/>
            <a:ext cx="4849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Knowledge Distillation</a:t>
            </a:r>
            <a:r>
              <a:rPr lang="en-US" b="1" i="1" baseline="30000" dirty="0"/>
              <a:t>[</a:t>
            </a:r>
            <a:r>
              <a:rPr lang="el-GR" b="1" i="1" baseline="30000" dirty="0"/>
              <a:t>8</a:t>
            </a:r>
            <a:r>
              <a:rPr lang="en-US" b="1" i="1" baseline="30000" dirty="0"/>
              <a:t>]</a:t>
            </a:r>
            <a:endParaRPr lang="en-US" sz="2400" b="1" i="1" baseline="30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30664-1595-8A40-9C1A-978CD6F64135}"/>
              </a:ext>
            </a:extLst>
          </p:cNvPr>
          <p:cNvSpPr txBox="1"/>
          <p:nvPr/>
        </p:nvSpPr>
        <p:spPr>
          <a:xfrm>
            <a:off x="3905208" y="880374"/>
            <a:ext cx="4849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Using Transparent boxes to mimic black boxes’ accuracies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07B8409-8F03-2143-96AA-87A2F3E3CCF7}"/>
              </a:ext>
            </a:extLst>
          </p:cNvPr>
          <p:cNvSpPr/>
          <p:nvPr/>
        </p:nvSpPr>
        <p:spPr>
          <a:xfrm>
            <a:off x="3490698" y="3793238"/>
            <a:ext cx="307777" cy="30777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3ED7F2C-FF22-CD40-9AFC-4E7C31DE21E7}"/>
              </a:ext>
            </a:extLst>
          </p:cNvPr>
          <p:cNvSpPr/>
          <p:nvPr/>
        </p:nvSpPr>
        <p:spPr>
          <a:xfrm>
            <a:off x="3929060" y="3788727"/>
            <a:ext cx="307777" cy="30777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0DEE2C0-44A3-FD49-B984-AC3C3798F064}"/>
              </a:ext>
            </a:extLst>
          </p:cNvPr>
          <p:cNvSpPr/>
          <p:nvPr/>
        </p:nvSpPr>
        <p:spPr>
          <a:xfrm>
            <a:off x="4530735" y="3788727"/>
            <a:ext cx="307777" cy="30777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8DD96FD-AC15-9B48-B5C0-5FCDDAEB2F66}"/>
              </a:ext>
            </a:extLst>
          </p:cNvPr>
          <p:cNvSpPr/>
          <p:nvPr/>
        </p:nvSpPr>
        <p:spPr>
          <a:xfrm>
            <a:off x="5025849" y="3788727"/>
            <a:ext cx="307777" cy="30777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BDCBC3-7CBB-F64F-BB82-C955CF2F379F}"/>
              </a:ext>
            </a:extLst>
          </p:cNvPr>
          <p:cNvSpPr txBox="1"/>
          <p:nvPr/>
        </p:nvSpPr>
        <p:spPr>
          <a:xfrm>
            <a:off x="4250217" y="3818181"/>
            <a:ext cx="293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dirty="0"/>
              <a:t>…</a:t>
            </a:r>
            <a:endParaRPr 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D58247-31AF-BE45-A925-F1C3CAD530E4}"/>
              </a:ext>
            </a:extLst>
          </p:cNvPr>
          <p:cNvSpPr txBox="1"/>
          <p:nvPr/>
        </p:nvSpPr>
        <p:spPr>
          <a:xfrm>
            <a:off x="5618099" y="3802791"/>
            <a:ext cx="1014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Input Layer</a:t>
            </a:r>
            <a:endParaRPr lang="el-G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F68D59-8EC9-F14A-BDEF-BA7181759894}"/>
              </a:ext>
            </a:extLst>
          </p:cNvPr>
          <p:cNvCxnSpPr>
            <a:cxnSpLocks/>
            <a:endCxn id="6" idx="4"/>
          </p:cNvCxnSpPr>
          <p:nvPr/>
        </p:nvCxnSpPr>
        <p:spPr>
          <a:xfrm flipH="1" flipV="1">
            <a:off x="3644587" y="4101015"/>
            <a:ext cx="748035" cy="6064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AEF8DB-3AC0-2246-9288-E9A3E76B6EE6}"/>
              </a:ext>
            </a:extLst>
          </p:cNvPr>
          <p:cNvCxnSpPr>
            <a:cxnSpLocks/>
            <a:endCxn id="27" idx="4"/>
          </p:cNvCxnSpPr>
          <p:nvPr/>
        </p:nvCxnSpPr>
        <p:spPr>
          <a:xfrm flipH="1" flipV="1">
            <a:off x="4082949" y="4096504"/>
            <a:ext cx="309673" cy="6109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8E8A55D-7DF9-734E-A536-F1C123020FB1}"/>
              </a:ext>
            </a:extLst>
          </p:cNvPr>
          <p:cNvCxnSpPr>
            <a:cxnSpLocks/>
            <a:endCxn id="28" idx="4"/>
          </p:cNvCxnSpPr>
          <p:nvPr/>
        </p:nvCxnSpPr>
        <p:spPr>
          <a:xfrm flipV="1">
            <a:off x="4390726" y="4096504"/>
            <a:ext cx="293898" cy="6109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62B3B56-2B60-1E42-A9D3-3D1A1F50EF79}"/>
              </a:ext>
            </a:extLst>
          </p:cNvPr>
          <p:cNvCxnSpPr>
            <a:cxnSpLocks/>
            <a:endCxn id="29" idx="4"/>
          </p:cNvCxnSpPr>
          <p:nvPr/>
        </p:nvCxnSpPr>
        <p:spPr>
          <a:xfrm flipV="1">
            <a:off x="4397166" y="4096504"/>
            <a:ext cx="782572" cy="6109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480869D6-3451-2949-BA28-2EE913C2E8C4}"/>
              </a:ext>
            </a:extLst>
          </p:cNvPr>
          <p:cNvSpPr/>
          <p:nvPr/>
        </p:nvSpPr>
        <p:spPr>
          <a:xfrm>
            <a:off x="3490698" y="3311619"/>
            <a:ext cx="307777" cy="307777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2EBEE9A-E149-954D-9B91-D4B26632A91A}"/>
              </a:ext>
            </a:extLst>
          </p:cNvPr>
          <p:cNvSpPr/>
          <p:nvPr/>
        </p:nvSpPr>
        <p:spPr>
          <a:xfrm>
            <a:off x="3929060" y="3307108"/>
            <a:ext cx="307777" cy="307777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2DE4CBE-B6D2-C24B-A7B7-D5338750F015}"/>
              </a:ext>
            </a:extLst>
          </p:cNvPr>
          <p:cNvSpPr/>
          <p:nvPr/>
        </p:nvSpPr>
        <p:spPr>
          <a:xfrm>
            <a:off x="4530735" y="3307108"/>
            <a:ext cx="307777" cy="307777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63BC6BB-69CD-DA4E-B8EA-4D48B3CF38F4}"/>
              </a:ext>
            </a:extLst>
          </p:cNvPr>
          <p:cNvSpPr/>
          <p:nvPr/>
        </p:nvSpPr>
        <p:spPr>
          <a:xfrm>
            <a:off x="5025849" y="3307108"/>
            <a:ext cx="307777" cy="307777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D6E5266-FDE9-174D-8014-574E216C070C}"/>
              </a:ext>
            </a:extLst>
          </p:cNvPr>
          <p:cNvSpPr/>
          <p:nvPr/>
        </p:nvSpPr>
        <p:spPr>
          <a:xfrm>
            <a:off x="3508222" y="2860588"/>
            <a:ext cx="307777" cy="307777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00962BB-B06C-9A4F-B94E-6AFC8B4FD3D6}"/>
              </a:ext>
            </a:extLst>
          </p:cNvPr>
          <p:cNvSpPr/>
          <p:nvPr/>
        </p:nvSpPr>
        <p:spPr>
          <a:xfrm>
            <a:off x="3946584" y="2856077"/>
            <a:ext cx="307777" cy="307777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4E3B838-CE54-7A40-8CBA-BB0E4B5BDD97}"/>
              </a:ext>
            </a:extLst>
          </p:cNvPr>
          <p:cNvSpPr/>
          <p:nvPr/>
        </p:nvSpPr>
        <p:spPr>
          <a:xfrm>
            <a:off x="4548259" y="2856077"/>
            <a:ext cx="307777" cy="307777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7F839FB-8052-C64E-AE0C-27634E4520E8}"/>
              </a:ext>
            </a:extLst>
          </p:cNvPr>
          <p:cNvSpPr/>
          <p:nvPr/>
        </p:nvSpPr>
        <p:spPr>
          <a:xfrm>
            <a:off x="5043373" y="2856077"/>
            <a:ext cx="307777" cy="307777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3718AFF-BAC5-F843-9E6D-8A85B3F0D44E}"/>
              </a:ext>
            </a:extLst>
          </p:cNvPr>
          <p:cNvSpPr/>
          <p:nvPr/>
        </p:nvSpPr>
        <p:spPr>
          <a:xfrm>
            <a:off x="3515042" y="2386714"/>
            <a:ext cx="307777" cy="307777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97DBAF8-097D-334A-9A50-9F20E98FC777}"/>
              </a:ext>
            </a:extLst>
          </p:cNvPr>
          <p:cNvSpPr/>
          <p:nvPr/>
        </p:nvSpPr>
        <p:spPr>
          <a:xfrm>
            <a:off x="3953404" y="2382203"/>
            <a:ext cx="307777" cy="307777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3DD29F7-620D-DB45-A313-627CFEB53FDE}"/>
              </a:ext>
            </a:extLst>
          </p:cNvPr>
          <p:cNvSpPr/>
          <p:nvPr/>
        </p:nvSpPr>
        <p:spPr>
          <a:xfrm>
            <a:off x="4555079" y="2382203"/>
            <a:ext cx="307777" cy="307777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497DB36-4313-2846-81D9-44AE30FA26E7}"/>
              </a:ext>
            </a:extLst>
          </p:cNvPr>
          <p:cNvSpPr/>
          <p:nvPr/>
        </p:nvSpPr>
        <p:spPr>
          <a:xfrm>
            <a:off x="5050193" y="2382203"/>
            <a:ext cx="307777" cy="307777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F639F60-931F-4F40-BE47-822FA74A323C}"/>
              </a:ext>
            </a:extLst>
          </p:cNvPr>
          <p:cNvSpPr/>
          <p:nvPr/>
        </p:nvSpPr>
        <p:spPr>
          <a:xfrm>
            <a:off x="3515042" y="1863748"/>
            <a:ext cx="307777" cy="307777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D7D6678-C8FC-9A42-89D0-1947ECD3E081}"/>
              </a:ext>
            </a:extLst>
          </p:cNvPr>
          <p:cNvSpPr/>
          <p:nvPr/>
        </p:nvSpPr>
        <p:spPr>
          <a:xfrm>
            <a:off x="3953404" y="1859237"/>
            <a:ext cx="307777" cy="307777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F40D0AC-2F17-B34A-AE4D-4633A7A89BDA}"/>
              </a:ext>
            </a:extLst>
          </p:cNvPr>
          <p:cNvSpPr/>
          <p:nvPr/>
        </p:nvSpPr>
        <p:spPr>
          <a:xfrm>
            <a:off x="4555079" y="1859237"/>
            <a:ext cx="307777" cy="307777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1BA6ED9-058D-CB4D-B363-139E9F558E8D}"/>
              </a:ext>
            </a:extLst>
          </p:cNvPr>
          <p:cNvSpPr/>
          <p:nvPr/>
        </p:nvSpPr>
        <p:spPr>
          <a:xfrm>
            <a:off x="5050193" y="1859237"/>
            <a:ext cx="307777" cy="307777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9376A85-7FB6-6748-ABC6-3DB64FC8290F}"/>
              </a:ext>
            </a:extLst>
          </p:cNvPr>
          <p:cNvSpPr txBox="1"/>
          <p:nvPr/>
        </p:nvSpPr>
        <p:spPr>
          <a:xfrm>
            <a:off x="4254899" y="3314422"/>
            <a:ext cx="293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dirty="0"/>
              <a:t>…</a:t>
            </a:r>
            <a:endParaRPr lang="en-US" sz="1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1384D20-7A77-6E4E-B727-007E2C641CB3}"/>
              </a:ext>
            </a:extLst>
          </p:cNvPr>
          <p:cNvSpPr txBox="1"/>
          <p:nvPr/>
        </p:nvSpPr>
        <p:spPr>
          <a:xfrm>
            <a:off x="4254899" y="2853999"/>
            <a:ext cx="293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dirty="0"/>
              <a:t>…</a:t>
            </a:r>
            <a:endParaRPr lang="en-US" sz="1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78AE80-D93E-944E-911A-57F0B828D4DF}"/>
              </a:ext>
            </a:extLst>
          </p:cNvPr>
          <p:cNvSpPr txBox="1"/>
          <p:nvPr/>
        </p:nvSpPr>
        <p:spPr>
          <a:xfrm>
            <a:off x="4267378" y="2392276"/>
            <a:ext cx="293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dirty="0"/>
              <a:t>…</a:t>
            </a:r>
            <a:endParaRPr lang="en-US" sz="10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4372521-A131-6D41-8741-43B67B929361}"/>
              </a:ext>
            </a:extLst>
          </p:cNvPr>
          <p:cNvSpPr txBox="1"/>
          <p:nvPr/>
        </p:nvSpPr>
        <p:spPr>
          <a:xfrm>
            <a:off x="4262029" y="1868051"/>
            <a:ext cx="293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00" dirty="0"/>
              <a:t>…</a:t>
            </a:r>
            <a:endParaRPr lang="en-US" sz="10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DDBB15-5720-DA44-9DF7-C404603F6215}"/>
              </a:ext>
            </a:extLst>
          </p:cNvPr>
          <p:cNvCxnSpPr>
            <a:stCxn id="6" idx="0"/>
            <a:endCxn id="44" idx="4"/>
          </p:cNvCxnSpPr>
          <p:nvPr/>
        </p:nvCxnSpPr>
        <p:spPr>
          <a:xfrm flipV="1">
            <a:off x="3644587" y="3619396"/>
            <a:ext cx="0" cy="173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4EF208-5FD1-3F4B-8862-C0CA60439DE0}"/>
              </a:ext>
            </a:extLst>
          </p:cNvPr>
          <p:cNvCxnSpPr>
            <a:stCxn id="6" idx="0"/>
            <a:endCxn id="45" idx="4"/>
          </p:cNvCxnSpPr>
          <p:nvPr/>
        </p:nvCxnSpPr>
        <p:spPr>
          <a:xfrm flipV="1">
            <a:off x="3644587" y="3614885"/>
            <a:ext cx="438362" cy="1783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4DC477-B92D-1C41-B658-72C99516AAF1}"/>
              </a:ext>
            </a:extLst>
          </p:cNvPr>
          <p:cNvCxnSpPr>
            <a:stCxn id="6" idx="0"/>
            <a:endCxn id="46" idx="4"/>
          </p:cNvCxnSpPr>
          <p:nvPr/>
        </p:nvCxnSpPr>
        <p:spPr>
          <a:xfrm flipV="1">
            <a:off x="3644587" y="3614885"/>
            <a:ext cx="1040037" cy="1783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76C5CDA-076B-B444-A4B8-BED7A8A4DE6E}"/>
              </a:ext>
            </a:extLst>
          </p:cNvPr>
          <p:cNvCxnSpPr>
            <a:stCxn id="6" idx="0"/>
            <a:endCxn id="47" idx="4"/>
          </p:cNvCxnSpPr>
          <p:nvPr/>
        </p:nvCxnSpPr>
        <p:spPr>
          <a:xfrm flipV="1">
            <a:off x="3644587" y="3614885"/>
            <a:ext cx="1535151" cy="1783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EF06F09-272F-6543-B2C4-91CE45D031C2}"/>
              </a:ext>
            </a:extLst>
          </p:cNvPr>
          <p:cNvCxnSpPr>
            <a:stCxn id="47" idx="0"/>
            <a:endCxn id="67" idx="4"/>
          </p:cNvCxnSpPr>
          <p:nvPr/>
        </p:nvCxnSpPr>
        <p:spPr>
          <a:xfrm flipV="1">
            <a:off x="5179738" y="3163854"/>
            <a:ext cx="17524" cy="1432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A3056A-6DCC-2947-99BD-371567B15B85}"/>
              </a:ext>
            </a:extLst>
          </p:cNvPr>
          <p:cNvCxnSpPr>
            <a:stCxn id="47" idx="0"/>
            <a:endCxn id="52" idx="4"/>
          </p:cNvCxnSpPr>
          <p:nvPr/>
        </p:nvCxnSpPr>
        <p:spPr>
          <a:xfrm flipH="1" flipV="1">
            <a:off x="4702148" y="3163854"/>
            <a:ext cx="477590" cy="1432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B3CFCA7-62FF-4446-B4EA-244EC31AB29C}"/>
              </a:ext>
            </a:extLst>
          </p:cNvPr>
          <p:cNvCxnSpPr>
            <a:stCxn id="47" idx="0"/>
            <a:endCxn id="49" idx="4"/>
          </p:cNvCxnSpPr>
          <p:nvPr/>
        </p:nvCxnSpPr>
        <p:spPr>
          <a:xfrm flipH="1" flipV="1">
            <a:off x="4100473" y="3163854"/>
            <a:ext cx="1079265" cy="1432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A5637F6-115F-2048-9817-686C346CBD88}"/>
              </a:ext>
            </a:extLst>
          </p:cNvPr>
          <p:cNvCxnSpPr>
            <a:stCxn id="44" idx="0"/>
            <a:endCxn id="48" idx="4"/>
          </p:cNvCxnSpPr>
          <p:nvPr/>
        </p:nvCxnSpPr>
        <p:spPr>
          <a:xfrm flipV="1">
            <a:off x="3644587" y="3168365"/>
            <a:ext cx="17524" cy="1432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17E845-89D0-3344-BE69-873E041D7D5B}"/>
              </a:ext>
            </a:extLst>
          </p:cNvPr>
          <p:cNvCxnSpPr>
            <a:stCxn id="29" idx="0"/>
            <a:endCxn id="47" idx="4"/>
          </p:cNvCxnSpPr>
          <p:nvPr/>
        </p:nvCxnSpPr>
        <p:spPr>
          <a:xfrm flipV="1">
            <a:off x="5179738" y="3614885"/>
            <a:ext cx="0" cy="173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7408C7D-F8F0-474D-A8A0-1A32BA98A830}"/>
              </a:ext>
            </a:extLst>
          </p:cNvPr>
          <p:cNvCxnSpPr>
            <a:stCxn id="29" idx="0"/>
            <a:endCxn id="46" idx="4"/>
          </p:cNvCxnSpPr>
          <p:nvPr/>
        </p:nvCxnSpPr>
        <p:spPr>
          <a:xfrm flipH="1" flipV="1">
            <a:off x="4684624" y="3614885"/>
            <a:ext cx="495114" cy="173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7C5F11E-BA4B-B14A-9E81-1404CE447C5E}"/>
              </a:ext>
            </a:extLst>
          </p:cNvPr>
          <p:cNvCxnSpPr>
            <a:stCxn id="28" idx="0"/>
            <a:endCxn id="46" idx="4"/>
          </p:cNvCxnSpPr>
          <p:nvPr/>
        </p:nvCxnSpPr>
        <p:spPr>
          <a:xfrm flipV="1">
            <a:off x="4684624" y="3614885"/>
            <a:ext cx="0" cy="173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096CA5B-BFE2-634B-90E4-09385E2C80A5}"/>
              </a:ext>
            </a:extLst>
          </p:cNvPr>
          <p:cNvCxnSpPr>
            <a:stCxn id="27" idx="0"/>
            <a:endCxn id="45" idx="4"/>
          </p:cNvCxnSpPr>
          <p:nvPr/>
        </p:nvCxnSpPr>
        <p:spPr>
          <a:xfrm flipV="1">
            <a:off x="4082949" y="3614885"/>
            <a:ext cx="0" cy="173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F1FDB9B-86EB-DF4A-AEF0-374F90C94416}"/>
              </a:ext>
            </a:extLst>
          </p:cNvPr>
          <p:cNvCxnSpPr>
            <a:stCxn id="28" idx="0"/>
            <a:endCxn id="45" idx="4"/>
          </p:cNvCxnSpPr>
          <p:nvPr/>
        </p:nvCxnSpPr>
        <p:spPr>
          <a:xfrm flipH="1" flipV="1">
            <a:off x="4082949" y="3614885"/>
            <a:ext cx="601675" cy="173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5999816-494D-B648-A352-9888AAE45D2A}"/>
              </a:ext>
            </a:extLst>
          </p:cNvPr>
          <p:cNvCxnSpPr>
            <a:stCxn id="44" idx="0"/>
            <a:endCxn id="49" idx="4"/>
          </p:cNvCxnSpPr>
          <p:nvPr/>
        </p:nvCxnSpPr>
        <p:spPr>
          <a:xfrm flipV="1">
            <a:off x="3644587" y="3163854"/>
            <a:ext cx="455886" cy="1477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9CFC70D-1FF0-134A-85BB-A0C0DD94820C}"/>
              </a:ext>
            </a:extLst>
          </p:cNvPr>
          <p:cNvCxnSpPr>
            <a:stCxn id="45" idx="0"/>
            <a:endCxn id="48" idx="4"/>
          </p:cNvCxnSpPr>
          <p:nvPr/>
        </p:nvCxnSpPr>
        <p:spPr>
          <a:xfrm flipH="1" flipV="1">
            <a:off x="3662111" y="3168365"/>
            <a:ext cx="420838" cy="1387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9BA1A25-5364-F445-A983-065E326ECBA3}"/>
              </a:ext>
            </a:extLst>
          </p:cNvPr>
          <p:cNvCxnSpPr>
            <a:stCxn id="45" idx="0"/>
            <a:endCxn id="52" idx="4"/>
          </p:cNvCxnSpPr>
          <p:nvPr/>
        </p:nvCxnSpPr>
        <p:spPr>
          <a:xfrm flipV="1">
            <a:off x="4082949" y="3163854"/>
            <a:ext cx="619199" cy="1432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E7A7447-5760-8042-B223-6C2573F7EACF}"/>
              </a:ext>
            </a:extLst>
          </p:cNvPr>
          <p:cNvCxnSpPr>
            <a:stCxn id="46" idx="0"/>
            <a:endCxn id="52" idx="4"/>
          </p:cNvCxnSpPr>
          <p:nvPr/>
        </p:nvCxnSpPr>
        <p:spPr>
          <a:xfrm flipV="1">
            <a:off x="4684624" y="3163854"/>
            <a:ext cx="17524" cy="1432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8D09272-0EB7-7C49-906F-DC20DFF187B6}"/>
              </a:ext>
            </a:extLst>
          </p:cNvPr>
          <p:cNvCxnSpPr>
            <a:stCxn id="46" idx="0"/>
            <a:endCxn id="67" idx="4"/>
          </p:cNvCxnSpPr>
          <p:nvPr/>
        </p:nvCxnSpPr>
        <p:spPr>
          <a:xfrm flipV="1">
            <a:off x="4684624" y="3163854"/>
            <a:ext cx="512638" cy="1432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E503D09-ABE8-1048-9849-91589C0393DB}"/>
              </a:ext>
            </a:extLst>
          </p:cNvPr>
          <p:cNvCxnSpPr>
            <a:stCxn id="45" idx="0"/>
            <a:endCxn id="49" idx="4"/>
          </p:cNvCxnSpPr>
          <p:nvPr/>
        </p:nvCxnSpPr>
        <p:spPr>
          <a:xfrm flipV="1">
            <a:off x="4082949" y="3163854"/>
            <a:ext cx="17524" cy="1432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38B24A7-5E3C-974F-9217-1779076A42B3}"/>
              </a:ext>
            </a:extLst>
          </p:cNvPr>
          <p:cNvCxnSpPr>
            <a:stCxn id="48" idx="0"/>
            <a:endCxn id="71" idx="4"/>
          </p:cNvCxnSpPr>
          <p:nvPr/>
        </p:nvCxnSpPr>
        <p:spPr>
          <a:xfrm flipV="1">
            <a:off x="3662111" y="2694491"/>
            <a:ext cx="6820" cy="166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691BC52-E795-4647-B93C-24DEAEB3BB98}"/>
              </a:ext>
            </a:extLst>
          </p:cNvPr>
          <p:cNvCxnSpPr>
            <a:stCxn id="48" idx="0"/>
            <a:endCxn id="72" idx="4"/>
          </p:cNvCxnSpPr>
          <p:nvPr/>
        </p:nvCxnSpPr>
        <p:spPr>
          <a:xfrm flipV="1">
            <a:off x="3662111" y="2689980"/>
            <a:ext cx="445182" cy="1706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1445F37-EB7F-B149-B258-E89B30431E2D}"/>
              </a:ext>
            </a:extLst>
          </p:cNvPr>
          <p:cNvCxnSpPr>
            <a:stCxn id="48" idx="0"/>
            <a:endCxn id="73" idx="4"/>
          </p:cNvCxnSpPr>
          <p:nvPr/>
        </p:nvCxnSpPr>
        <p:spPr>
          <a:xfrm flipV="1">
            <a:off x="3662111" y="2689980"/>
            <a:ext cx="1046857" cy="1706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FADBAF1-6308-E04E-9ADE-4787203924C8}"/>
              </a:ext>
            </a:extLst>
          </p:cNvPr>
          <p:cNvCxnSpPr>
            <a:stCxn id="48" idx="0"/>
            <a:endCxn id="74" idx="4"/>
          </p:cNvCxnSpPr>
          <p:nvPr/>
        </p:nvCxnSpPr>
        <p:spPr>
          <a:xfrm flipV="1">
            <a:off x="3662111" y="2689980"/>
            <a:ext cx="1541971" cy="1706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0C6B480-26B4-B54B-B3E1-0A4ACCC17A76}"/>
              </a:ext>
            </a:extLst>
          </p:cNvPr>
          <p:cNvCxnSpPr>
            <a:stCxn id="67" idx="0"/>
            <a:endCxn id="74" idx="4"/>
          </p:cNvCxnSpPr>
          <p:nvPr/>
        </p:nvCxnSpPr>
        <p:spPr>
          <a:xfrm flipV="1">
            <a:off x="5197262" y="2689980"/>
            <a:ext cx="6820" cy="166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7E33535-1F7A-924D-A1F8-FC72FA68392C}"/>
              </a:ext>
            </a:extLst>
          </p:cNvPr>
          <p:cNvCxnSpPr>
            <a:stCxn id="67" idx="0"/>
            <a:endCxn id="73" idx="4"/>
          </p:cNvCxnSpPr>
          <p:nvPr/>
        </p:nvCxnSpPr>
        <p:spPr>
          <a:xfrm flipH="1" flipV="1">
            <a:off x="4708968" y="2689980"/>
            <a:ext cx="488294" cy="166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C7C8A61-136E-F749-9502-F521817AB488}"/>
              </a:ext>
            </a:extLst>
          </p:cNvPr>
          <p:cNvCxnSpPr>
            <a:stCxn id="67" idx="0"/>
            <a:endCxn id="72" idx="4"/>
          </p:cNvCxnSpPr>
          <p:nvPr/>
        </p:nvCxnSpPr>
        <p:spPr>
          <a:xfrm flipH="1" flipV="1">
            <a:off x="4107293" y="2689980"/>
            <a:ext cx="1089969" cy="166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F6DCDAB-6207-3143-BC93-32F7B63D680F}"/>
              </a:ext>
            </a:extLst>
          </p:cNvPr>
          <p:cNvCxnSpPr>
            <a:stCxn id="67" idx="0"/>
            <a:endCxn id="71" idx="4"/>
          </p:cNvCxnSpPr>
          <p:nvPr/>
        </p:nvCxnSpPr>
        <p:spPr>
          <a:xfrm flipH="1" flipV="1">
            <a:off x="3668931" y="2694491"/>
            <a:ext cx="1528331" cy="1615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28E22ED4-DDCD-7444-BBEF-95D6C347FBA5}"/>
              </a:ext>
            </a:extLst>
          </p:cNvPr>
          <p:cNvCxnSpPr>
            <a:stCxn id="49" idx="0"/>
            <a:endCxn id="72" idx="4"/>
          </p:cNvCxnSpPr>
          <p:nvPr/>
        </p:nvCxnSpPr>
        <p:spPr>
          <a:xfrm flipV="1">
            <a:off x="4100473" y="2689980"/>
            <a:ext cx="6820" cy="166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62997BD-4B36-F149-8C18-F779DD68DA96}"/>
              </a:ext>
            </a:extLst>
          </p:cNvPr>
          <p:cNvCxnSpPr>
            <a:stCxn id="49" idx="0"/>
            <a:endCxn id="71" idx="4"/>
          </p:cNvCxnSpPr>
          <p:nvPr/>
        </p:nvCxnSpPr>
        <p:spPr>
          <a:xfrm flipH="1" flipV="1">
            <a:off x="3668931" y="2694491"/>
            <a:ext cx="431542" cy="1615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F3E251C8-2F2C-8448-AA13-F5B0D48C03FF}"/>
              </a:ext>
            </a:extLst>
          </p:cNvPr>
          <p:cNvCxnSpPr>
            <a:stCxn id="49" idx="0"/>
            <a:endCxn id="73" idx="4"/>
          </p:cNvCxnSpPr>
          <p:nvPr/>
        </p:nvCxnSpPr>
        <p:spPr>
          <a:xfrm flipV="1">
            <a:off x="4100473" y="2689980"/>
            <a:ext cx="608495" cy="166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0190AC4-F1C8-9241-8CDB-F2488F57A8F6}"/>
              </a:ext>
            </a:extLst>
          </p:cNvPr>
          <p:cNvCxnSpPr>
            <a:stCxn id="52" idx="0"/>
            <a:endCxn id="73" idx="4"/>
          </p:cNvCxnSpPr>
          <p:nvPr/>
        </p:nvCxnSpPr>
        <p:spPr>
          <a:xfrm flipV="1">
            <a:off x="4702148" y="2689980"/>
            <a:ext cx="6820" cy="166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1DF57CD-0EE0-9745-A452-0D388D75BA6C}"/>
              </a:ext>
            </a:extLst>
          </p:cNvPr>
          <p:cNvCxnSpPr>
            <a:stCxn id="52" idx="0"/>
            <a:endCxn id="74" idx="4"/>
          </p:cNvCxnSpPr>
          <p:nvPr/>
        </p:nvCxnSpPr>
        <p:spPr>
          <a:xfrm flipV="1">
            <a:off x="4702148" y="2689980"/>
            <a:ext cx="501934" cy="166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02B8BA4-B11E-6148-92B1-A31EA0D33FCB}"/>
              </a:ext>
            </a:extLst>
          </p:cNvPr>
          <p:cNvCxnSpPr>
            <a:stCxn id="52" idx="0"/>
            <a:endCxn id="72" idx="4"/>
          </p:cNvCxnSpPr>
          <p:nvPr/>
        </p:nvCxnSpPr>
        <p:spPr>
          <a:xfrm flipH="1" flipV="1">
            <a:off x="4107293" y="2689980"/>
            <a:ext cx="594855" cy="166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EF4D2428-0A97-4341-859C-19B909B62A75}"/>
              </a:ext>
            </a:extLst>
          </p:cNvPr>
          <p:cNvCxnSpPr>
            <a:stCxn id="71" idx="0"/>
            <a:endCxn id="75" idx="4"/>
          </p:cNvCxnSpPr>
          <p:nvPr/>
        </p:nvCxnSpPr>
        <p:spPr>
          <a:xfrm flipV="1">
            <a:off x="3668931" y="2171525"/>
            <a:ext cx="0" cy="2151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29B5C6A0-9A1A-D042-B091-73A94FCEF73C}"/>
              </a:ext>
            </a:extLst>
          </p:cNvPr>
          <p:cNvCxnSpPr>
            <a:stCxn id="71" idx="0"/>
            <a:endCxn id="76" idx="4"/>
          </p:cNvCxnSpPr>
          <p:nvPr/>
        </p:nvCxnSpPr>
        <p:spPr>
          <a:xfrm flipV="1">
            <a:off x="3668931" y="2167014"/>
            <a:ext cx="438362" cy="219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B67678B-0F34-F545-BD1E-80DA9D6935CE}"/>
              </a:ext>
            </a:extLst>
          </p:cNvPr>
          <p:cNvCxnSpPr>
            <a:stCxn id="71" idx="0"/>
            <a:endCxn id="78" idx="4"/>
          </p:cNvCxnSpPr>
          <p:nvPr/>
        </p:nvCxnSpPr>
        <p:spPr>
          <a:xfrm flipV="1">
            <a:off x="3668931" y="2167014"/>
            <a:ext cx="1535151" cy="219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ABB4DED5-3914-2548-A248-B25182164B10}"/>
              </a:ext>
            </a:extLst>
          </p:cNvPr>
          <p:cNvCxnSpPr>
            <a:stCxn id="74" idx="0"/>
            <a:endCxn id="78" idx="4"/>
          </p:cNvCxnSpPr>
          <p:nvPr/>
        </p:nvCxnSpPr>
        <p:spPr>
          <a:xfrm flipV="1">
            <a:off x="5204082" y="2167014"/>
            <a:ext cx="0" cy="2151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A4F1A107-177D-334C-8D98-FD8B7729191A}"/>
              </a:ext>
            </a:extLst>
          </p:cNvPr>
          <p:cNvCxnSpPr>
            <a:stCxn id="74" idx="0"/>
            <a:endCxn id="77" idx="4"/>
          </p:cNvCxnSpPr>
          <p:nvPr/>
        </p:nvCxnSpPr>
        <p:spPr>
          <a:xfrm flipH="1" flipV="1">
            <a:off x="4708968" y="2167014"/>
            <a:ext cx="495114" cy="2151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EAC1438-C4FF-7245-BC68-8CA7D3748B86}"/>
              </a:ext>
            </a:extLst>
          </p:cNvPr>
          <p:cNvCxnSpPr>
            <a:stCxn id="74" idx="0"/>
            <a:endCxn id="75" idx="4"/>
          </p:cNvCxnSpPr>
          <p:nvPr/>
        </p:nvCxnSpPr>
        <p:spPr>
          <a:xfrm flipH="1" flipV="1">
            <a:off x="3668931" y="2171525"/>
            <a:ext cx="1535151" cy="210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90020DB-9BE5-A24D-B2B8-13540392BBB7}"/>
              </a:ext>
            </a:extLst>
          </p:cNvPr>
          <p:cNvCxnSpPr>
            <a:stCxn id="72" idx="0"/>
            <a:endCxn id="76" idx="4"/>
          </p:cNvCxnSpPr>
          <p:nvPr/>
        </p:nvCxnSpPr>
        <p:spPr>
          <a:xfrm flipV="1">
            <a:off x="4107293" y="2167014"/>
            <a:ext cx="0" cy="2151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281292D-8312-2C4C-945F-D935A51E9716}"/>
              </a:ext>
            </a:extLst>
          </p:cNvPr>
          <p:cNvCxnSpPr>
            <a:stCxn id="72" idx="0"/>
            <a:endCxn id="77" idx="4"/>
          </p:cNvCxnSpPr>
          <p:nvPr/>
        </p:nvCxnSpPr>
        <p:spPr>
          <a:xfrm flipV="1">
            <a:off x="4107293" y="2167014"/>
            <a:ext cx="601675" cy="2151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D8EB9ED5-1AB8-F942-A254-5ADDC560A3DB}"/>
              </a:ext>
            </a:extLst>
          </p:cNvPr>
          <p:cNvCxnSpPr>
            <a:stCxn id="73" idx="0"/>
            <a:endCxn id="77" idx="4"/>
          </p:cNvCxnSpPr>
          <p:nvPr/>
        </p:nvCxnSpPr>
        <p:spPr>
          <a:xfrm flipV="1">
            <a:off x="4708968" y="2167014"/>
            <a:ext cx="0" cy="2151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B531457C-F4E3-FC44-9CE5-8D8568F84932}"/>
              </a:ext>
            </a:extLst>
          </p:cNvPr>
          <p:cNvCxnSpPr>
            <a:stCxn id="73" idx="0"/>
            <a:endCxn id="76" idx="4"/>
          </p:cNvCxnSpPr>
          <p:nvPr/>
        </p:nvCxnSpPr>
        <p:spPr>
          <a:xfrm flipH="1" flipV="1">
            <a:off x="4107293" y="2167014"/>
            <a:ext cx="601675" cy="2151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B025887F-47FB-3245-967B-C898F3C3675F}"/>
              </a:ext>
            </a:extLst>
          </p:cNvPr>
          <p:cNvSpPr/>
          <p:nvPr/>
        </p:nvSpPr>
        <p:spPr>
          <a:xfrm>
            <a:off x="3953404" y="1354283"/>
            <a:ext cx="307777" cy="307777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B8D0A596-1CCB-774C-92B7-8A307B13C6B5}"/>
              </a:ext>
            </a:extLst>
          </p:cNvPr>
          <p:cNvSpPr/>
          <p:nvPr/>
        </p:nvSpPr>
        <p:spPr>
          <a:xfrm>
            <a:off x="4555079" y="1339504"/>
            <a:ext cx="307777" cy="307777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22788420-2E94-4F44-A6C7-654B0CB53163}"/>
              </a:ext>
            </a:extLst>
          </p:cNvPr>
          <p:cNvCxnSpPr>
            <a:stCxn id="75" idx="0"/>
            <a:endCxn id="160" idx="4"/>
          </p:cNvCxnSpPr>
          <p:nvPr/>
        </p:nvCxnSpPr>
        <p:spPr>
          <a:xfrm flipV="1">
            <a:off x="3668931" y="1662060"/>
            <a:ext cx="438362" cy="2016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93358087-B4A3-D943-A4ED-3466CC3ABFEE}"/>
              </a:ext>
            </a:extLst>
          </p:cNvPr>
          <p:cNvCxnSpPr>
            <a:stCxn id="75" idx="0"/>
            <a:endCxn id="161" idx="4"/>
          </p:cNvCxnSpPr>
          <p:nvPr/>
        </p:nvCxnSpPr>
        <p:spPr>
          <a:xfrm flipV="1">
            <a:off x="3668931" y="1647281"/>
            <a:ext cx="1040037" cy="2164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EAC5B9AD-1C0C-ED40-94BA-B3E1A5C603CB}"/>
              </a:ext>
            </a:extLst>
          </p:cNvPr>
          <p:cNvCxnSpPr>
            <a:stCxn id="76" idx="0"/>
            <a:endCxn id="160" idx="4"/>
          </p:cNvCxnSpPr>
          <p:nvPr/>
        </p:nvCxnSpPr>
        <p:spPr>
          <a:xfrm flipV="1">
            <a:off x="4107293" y="1662060"/>
            <a:ext cx="0" cy="1971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A4A8FBCB-17A3-5C46-BA5F-645D8A6F35C2}"/>
              </a:ext>
            </a:extLst>
          </p:cNvPr>
          <p:cNvCxnSpPr>
            <a:stCxn id="76" idx="0"/>
            <a:endCxn id="161" idx="4"/>
          </p:cNvCxnSpPr>
          <p:nvPr/>
        </p:nvCxnSpPr>
        <p:spPr>
          <a:xfrm flipV="1">
            <a:off x="4107293" y="1647281"/>
            <a:ext cx="601675" cy="211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CDB4A3F3-9A38-2C4D-AC74-9D5A0B29ECAE}"/>
              </a:ext>
            </a:extLst>
          </p:cNvPr>
          <p:cNvCxnSpPr>
            <a:stCxn id="77" idx="0"/>
            <a:endCxn id="160" idx="4"/>
          </p:cNvCxnSpPr>
          <p:nvPr/>
        </p:nvCxnSpPr>
        <p:spPr>
          <a:xfrm flipH="1" flipV="1">
            <a:off x="4107293" y="1662060"/>
            <a:ext cx="601675" cy="1971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BE4A5D9C-1BCC-D949-8495-C023603F088A}"/>
              </a:ext>
            </a:extLst>
          </p:cNvPr>
          <p:cNvCxnSpPr>
            <a:stCxn id="77" idx="0"/>
            <a:endCxn id="161" idx="4"/>
          </p:cNvCxnSpPr>
          <p:nvPr/>
        </p:nvCxnSpPr>
        <p:spPr>
          <a:xfrm flipV="1">
            <a:off x="4708968" y="1647281"/>
            <a:ext cx="0" cy="211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D6F141B7-6C2D-C540-9EC6-61B4E6F8B085}"/>
              </a:ext>
            </a:extLst>
          </p:cNvPr>
          <p:cNvCxnSpPr>
            <a:stCxn id="78" idx="0"/>
            <a:endCxn id="161" idx="4"/>
          </p:cNvCxnSpPr>
          <p:nvPr/>
        </p:nvCxnSpPr>
        <p:spPr>
          <a:xfrm flipH="1" flipV="1">
            <a:off x="4708968" y="1647281"/>
            <a:ext cx="495114" cy="211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04C4C460-D04E-B143-B708-E9769CF494D5}"/>
              </a:ext>
            </a:extLst>
          </p:cNvPr>
          <p:cNvCxnSpPr>
            <a:stCxn id="78" idx="0"/>
            <a:endCxn id="160" idx="4"/>
          </p:cNvCxnSpPr>
          <p:nvPr/>
        </p:nvCxnSpPr>
        <p:spPr>
          <a:xfrm flipH="1" flipV="1">
            <a:off x="4107293" y="1662060"/>
            <a:ext cx="1096789" cy="1971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0AF9A991-FB07-EA4A-8F82-C4273C4A4230}"/>
              </a:ext>
            </a:extLst>
          </p:cNvPr>
          <p:cNvSpPr txBox="1"/>
          <p:nvPr/>
        </p:nvSpPr>
        <p:spPr>
          <a:xfrm>
            <a:off x="2321170" y="1363534"/>
            <a:ext cx="1094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Output Layer</a:t>
            </a:r>
            <a:endParaRPr lang="el-G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49743B7A-E767-D04C-8198-A0B71EC986F9}"/>
              </a:ext>
            </a:extLst>
          </p:cNvPr>
          <p:cNvCxnSpPr>
            <a:stCxn id="29" idx="6"/>
            <a:endCxn id="31" idx="1"/>
          </p:cNvCxnSpPr>
          <p:nvPr/>
        </p:nvCxnSpPr>
        <p:spPr>
          <a:xfrm flipV="1">
            <a:off x="5333626" y="3941291"/>
            <a:ext cx="284473" cy="1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6890103-ABAF-B644-BB0F-D7BE843E9F72}"/>
              </a:ext>
            </a:extLst>
          </p:cNvPr>
          <p:cNvCxnSpPr>
            <a:stCxn id="160" idx="2"/>
            <a:endCxn id="178" idx="3"/>
          </p:cNvCxnSpPr>
          <p:nvPr/>
        </p:nvCxnSpPr>
        <p:spPr>
          <a:xfrm flipH="1" flipV="1">
            <a:off x="3415329" y="1502034"/>
            <a:ext cx="538075" cy="61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00E0C17-2103-CD42-A18A-72CEDBD2160B}"/>
              </a:ext>
            </a:extLst>
          </p:cNvPr>
          <p:cNvSpPr/>
          <p:nvPr/>
        </p:nvSpPr>
        <p:spPr>
          <a:xfrm>
            <a:off x="3325808" y="1774040"/>
            <a:ext cx="2183169" cy="262862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Elbow Connector 185">
            <a:extLst>
              <a:ext uri="{FF2B5EF4-FFF2-40B4-BE49-F238E27FC236}">
                <a16:creationId xmlns:a16="http://schemas.microsoft.com/office/drawing/2014/main" id="{2427AE3A-3D01-DB41-8F4C-8F19A46D0226}"/>
              </a:ext>
            </a:extLst>
          </p:cNvPr>
          <p:cNvCxnSpPr>
            <a:stCxn id="59" idx="0"/>
            <a:endCxn id="184" idx="2"/>
          </p:cNvCxnSpPr>
          <p:nvPr/>
        </p:nvCxnSpPr>
        <p:spPr>
          <a:xfrm rot="16200000" flipV="1">
            <a:off x="4711445" y="4108616"/>
            <a:ext cx="640043" cy="12281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1F0E907B-6EC5-2743-8086-0306C4B32BE0}"/>
              </a:ext>
            </a:extLst>
          </p:cNvPr>
          <p:cNvSpPr txBox="1"/>
          <p:nvPr/>
        </p:nvSpPr>
        <p:spPr>
          <a:xfrm>
            <a:off x="6016996" y="1752291"/>
            <a:ext cx="1955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New Train Data from Labeled and Unlabeled Data annotated by the deep neural network</a:t>
            </a:r>
            <a:r>
              <a:rPr lang="el-GR" sz="1400" dirty="0"/>
              <a:t> </a:t>
            </a:r>
            <a:r>
              <a:rPr lang="en-US" sz="1400" dirty="0"/>
              <a:t>are used to train the “</a:t>
            </a:r>
            <a:r>
              <a:rPr lang="en-US" sz="1400" b="1" i="1" dirty="0"/>
              <a:t>Student”</a:t>
            </a:r>
          </a:p>
        </p:txBody>
      </p:sp>
      <p:cxnSp>
        <p:nvCxnSpPr>
          <p:cNvPr id="189" name="Curved Connector 188">
            <a:extLst>
              <a:ext uri="{FF2B5EF4-FFF2-40B4-BE49-F238E27FC236}">
                <a16:creationId xmlns:a16="http://schemas.microsoft.com/office/drawing/2014/main" id="{8D1338B7-3605-B840-888E-5A91C96D2C83}"/>
              </a:ext>
            </a:extLst>
          </p:cNvPr>
          <p:cNvCxnSpPr>
            <a:stCxn id="184" idx="3"/>
            <a:endCxn id="187" idx="1"/>
          </p:cNvCxnSpPr>
          <p:nvPr/>
        </p:nvCxnSpPr>
        <p:spPr>
          <a:xfrm flipV="1">
            <a:off x="5508977" y="2444789"/>
            <a:ext cx="508019" cy="64356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1" name="Curved Connector 190">
            <a:extLst>
              <a:ext uri="{FF2B5EF4-FFF2-40B4-BE49-F238E27FC236}">
                <a16:creationId xmlns:a16="http://schemas.microsoft.com/office/drawing/2014/main" id="{D4791A15-82A7-8746-B776-43347CDBCBBE}"/>
              </a:ext>
            </a:extLst>
          </p:cNvPr>
          <p:cNvCxnSpPr>
            <a:stCxn id="187" idx="3"/>
            <a:endCxn id="69" idx="1"/>
          </p:cNvCxnSpPr>
          <p:nvPr/>
        </p:nvCxnSpPr>
        <p:spPr>
          <a:xfrm>
            <a:off x="7972156" y="2444789"/>
            <a:ext cx="508019" cy="41580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B01D23-B6E7-694C-98B7-88706803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682-AA8E-4C48-8072-DBBA164E5C50}" type="slidenum">
              <a:rPr lang="el-GR" smtClean="0"/>
              <a:t>22</a:t>
            </a:fld>
            <a:endParaRPr lang="el-G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8393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3622">
        <p159:morph option="byObject"/>
      </p:transition>
    </mc:Choice>
    <mc:Fallback xmlns="">
      <p:transition spd="slow" advTm="143622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Θέση περιεχομένου 4" descr="Εικόνα που περιέχει κείμενο, εφημερίδα&#10;&#10;&#10;&#10;Η περιγραφή δημιουργήθηκε αυτόματα">
            <a:extLst>
              <a:ext uri="{FF2B5EF4-FFF2-40B4-BE49-F238E27FC236}">
                <a16:creationId xmlns:a16="http://schemas.microsoft.com/office/drawing/2014/main" id="{55DC6E01-3895-AB41-93AC-87082E569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0000"/>
                    </a14:imgEffect>
                    <a14:imgEffect>
                      <a14:brightnessContrast bright="9000" contrast="-40000"/>
                    </a14:imgEffect>
                  </a14:imgLayer>
                </a14:imgProps>
              </a:ext>
            </a:extLst>
          </a:blip>
          <a:srcRect t="25527" r="9091" b="23337"/>
          <a:stretch/>
        </p:blipFill>
        <p:spPr>
          <a:xfrm>
            <a:off x="20" y="3520"/>
            <a:ext cx="12191980" cy="6857990"/>
          </a:xfrm>
          <a:prstGeom prst="rect">
            <a:avLst/>
          </a:prstGeom>
        </p:spPr>
      </p:pic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2AABBBCF-662D-FF44-8EF6-86555015C678}"/>
              </a:ext>
            </a:extLst>
          </p:cNvPr>
          <p:cNvSpPr/>
          <p:nvPr/>
        </p:nvSpPr>
        <p:spPr>
          <a:xfrm>
            <a:off x="7254240" y="4555066"/>
            <a:ext cx="4657344" cy="2455333"/>
          </a:xfrm>
          <a:prstGeom prst="rect">
            <a:avLst/>
          </a:prstGeom>
          <a:solidFill>
            <a:srgbClr val="000000">
              <a:alpha val="76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94ECBA23-4CA7-254D-8190-BBFB8519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499" y="5046747"/>
            <a:ext cx="4367687" cy="1325563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Existing XML</a:t>
            </a:r>
            <a:br>
              <a:rPr lang="en-US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Libraries</a:t>
            </a:r>
            <a:endParaRPr lang="el-GR" dirty="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3" name="Εικόνα 12" descr="Εικόνα που περιέχει κτίριο, υπαίθριος&#10;&#10;&#10;&#10;Η περιγραφή δημιουργήθηκε αυτόματα">
            <a:extLst>
              <a:ext uri="{FF2B5EF4-FFF2-40B4-BE49-F238E27FC236}">
                <a16:creationId xmlns:a16="http://schemas.microsoft.com/office/drawing/2014/main" id="{0BDCC8A6-73E3-0646-BD51-5772A58BC9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0000"/>
                    </a14:imgEffect>
                    <a14:imgEffect>
                      <a14:brightnessContrast bright="9000" contrast="-40000"/>
                    </a14:imgEffect>
                  </a14:imgLayer>
                </a14:imgProps>
              </a:ext>
            </a:extLst>
          </a:blip>
          <a:srcRect t="72476"/>
          <a:stretch/>
        </p:blipFill>
        <p:spPr>
          <a:xfrm flipV="1">
            <a:off x="9930949" y="6372310"/>
            <a:ext cx="1760575" cy="242290"/>
          </a:xfrm>
          <a:prstGeom prst="rect">
            <a:avLst/>
          </a:prstGeom>
        </p:spPr>
      </p:pic>
      <p:sp>
        <p:nvSpPr>
          <p:cNvPr id="14" name="Έλλειψη 13">
            <a:extLst>
              <a:ext uri="{FF2B5EF4-FFF2-40B4-BE49-F238E27FC236}">
                <a16:creationId xmlns:a16="http://schemas.microsoft.com/office/drawing/2014/main" id="{850F47DC-126C-154D-8C95-41E4F2985507}"/>
              </a:ext>
            </a:extLst>
          </p:cNvPr>
          <p:cNvSpPr/>
          <p:nvPr/>
        </p:nvSpPr>
        <p:spPr>
          <a:xfrm>
            <a:off x="487377" y="1292942"/>
            <a:ext cx="1708522" cy="1708522"/>
          </a:xfrm>
          <a:prstGeom prst="ellipse">
            <a:avLst/>
          </a:prstGeom>
          <a:gradFill>
            <a:gsLst>
              <a:gs pos="0">
                <a:srgbClr val="C4E8FF"/>
              </a:gs>
              <a:gs pos="71000">
                <a:schemeClr val="accent5">
                  <a:lumMod val="40000"/>
                  <a:lumOff val="60000"/>
                </a:schemeClr>
              </a:gs>
              <a:gs pos="99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Scikit</a:t>
            </a:r>
            <a:endParaRPr lang="en-US" sz="2000" dirty="0">
              <a:solidFill>
                <a:schemeClr val="tx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Learn</a:t>
            </a:r>
            <a:endParaRPr lang="el-GR" sz="2000" dirty="0">
              <a:solidFill>
                <a:schemeClr val="tx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9" name="Έλλειψη 18">
            <a:extLst>
              <a:ext uri="{FF2B5EF4-FFF2-40B4-BE49-F238E27FC236}">
                <a16:creationId xmlns:a16="http://schemas.microsoft.com/office/drawing/2014/main" id="{3E1D6EA7-6009-9743-8950-CC8F87F1E3AD}"/>
              </a:ext>
            </a:extLst>
          </p:cNvPr>
          <p:cNvSpPr/>
          <p:nvPr/>
        </p:nvSpPr>
        <p:spPr>
          <a:xfrm>
            <a:off x="4499583" y="1292942"/>
            <a:ext cx="1708522" cy="170852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Skater</a:t>
            </a:r>
          </a:p>
        </p:txBody>
      </p:sp>
      <p:sp>
        <p:nvSpPr>
          <p:cNvPr id="20" name="Έλλειψη 15">
            <a:extLst>
              <a:ext uri="{FF2B5EF4-FFF2-40B4-BE49-F238E27FC236}">
                <a16:creationId xmlns:a16="http://schemas.microsoft.com/office/drawing/2014/main" id="{66F24DC3-FC79-3346-873A-13378F3C0288}"/>
              </a:ext>
            </a:extLst>
          </p:cNvPr>
          <p:cNvSpPr/>
          <p:nvPr/>
        </p:nvSpPr>
        <p:spPr>
          <a:xfrm>
            <a:off x="487377" y="3416537"/>
            <a:ext cx="1708522" cy="1708522"/>
          </a:xfrm>
          <a:prstGeom prst="ellipse">
            <a:avLst/>
          </a:prstGeom>
          <a:gradFill>
            <a:gsLst>
              <a:gs pos="0">
                <a:srgbClr val="74A1FF"/>
              </a:gs>
              <a:gs pos="63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SHAP</a:t>
            </a:r>
            <a:endParaRPr lang="el-GR" sz="2000" dirty="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1" name="Έλλειψη 17">
            <a:extLst>
              <a:ext uri="{FF2B5EF4-FFF2-40B4-BE49-F238E27FC236}">
                <a16:creationId xmlns:a16="http://schemas.microsoft.com/office/drawing/2014/main" id="{7170A025-FC58-664B-909F-1C2C252824E8}"/>
              </a:ext>
            </a:extLst>
          </p:cNvPr>
          <p:cNvSpPr/>
          <p:nvPr/>
        </p:nvSpPr>
        <p:spPr>
          <a:xfrm>
            <a:off x="2461337" y="3416537"/>
            <a:ext cx="1708522" cy="170852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Eli5</a:t>
            </a:r>
            <a:endParaRPr lang="el-GR" sz="2000" dirty="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2" name="Έλλειψη 18">
            <a:extLst>
              <a:ext uri="{FF2B5EF4-FFF2-40B4-BE49-F238E27FC236}">
                <a16:creationId xmlns:a16="http://schemas.microsoft.com/office/drawing/2014/main" id="{38EBB99D-760B-3A4D-A92C-BBFA93441715}"/>
              </a:ext>
            </a:extLst>
          </p:cNvPr>
          <p:cNvSpPr/>
          <p:nvPr/>
        </p:nvSpPr>
        <p:spPr>
          <a:xfrm>
            <a:off x="4499583" y="3416537"/>
            <a:ext cx="1708522" cy="1708522"/>
          </a:xfrm>
          <a:prstGeom prst="ellipse">
            <a:avLst/>
          </a:prstGeom>
          <a:gradFill>
            <a:gsLst>
              <a:gs pos="0">
                <a:schemeClr val="bg1"/>
              </a:gs>
              <a:gs pos="71000">
                <a:srgbClr val="F7F7F7">
                  <a:lumMod val="83000"/>
                  <a:lumOff val="17000"/>
                </a:srgbClr>
              </a:gs>
              <a:gs pos="99000">
                <a:srgbClr val="E9E9E9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+ Others</a:t>
            </a:r>
            <a:endParaRPr lang="el-GR" sz="2000" dirty="0">
              <a:solidFill>
                <a:schemeClr val="tx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3" name="Έλλειψη 13">
            <a:extLst>
              <a:ext uri="{FF2B5EF4-FFF2-40B4-BE49-F238E27FC236}">
                <a16:creationId xmlns:a16="http://schemas.microsoft.com/office/drawing/2014/main" id="{FBC9CE21-A4DE-6D4B-8F24-40F586026789}"/>
              </a:ext>
            </a:extLst>
          </p:cNvPr>
          <p:cNvSpPr/>
          <p:nvPr/>
        </p:nvSpPr>
        <p:spPr>
          <a:xfrm>
            <a:off x="2461337" y="1292942"/>
            <a:ext cx="1708522" cy="170852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Orange</a:t>
            </a:r>
            <a:endParaRPr lang="el-GR" sz="2000" dirty="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25E8D4-F9E2-B548-BB55-657B92617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34253" y="6309835"/>
            <a:ext cx="2743200" cy="365125"/>
          </a:xfrm>
        </p:spPr>
        <p:txBody>
          <a:bodyPr/>
          <a:lstStyle/>
          <a:p>
            <a:fld id="{FA54D682-AA8E-4C48-8072-DBBA164E5C50}" type="slidenum">
              <a:rPr lang="el-GR" smtClean="0">
                <a:solidFill>
                  <a:schemeClr val="tx1"/>
                </a:solidFill>
              </a:rPr>
              <a:t>23</a:t>
            </a:fld>
            <a:endParaRPr lang="el-G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187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9456">
        <p15:prstTrans prst="drape"/>
      </p:transition>
    </mc:Choice>
    <mc:Fallback xmlns="">
      <p:transition spd="slow" advTm="19456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653ED72-138A-F040-98A0-D82CD37F1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7" y="100013"/>
            <a:ext cx="10515600" cy="1325563"/>
          </a:xfrm>
        </p:spPr>
        <p:txBody>
          <a:bodyPr/>
          <a:lstStyle/>
          <a:p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Bibliography</a:t>
            </a:r>
            <a:endParaRPr lang="el-GR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C9F18-F0F5-9242-9AC5-D97E9785B7CC}"/>
              </a:ext>
            </a:extLst>
          </p:cNvPr>
          <p:cNvSpPr txBox="1"/>
          <p:nvPr/>
        </p:nvSpPr>
        <p:spPr>
          <a:xfrm>
            <a:off x="128587" y="1296497"/>
            <a:ext cx="6547280" cy="647568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" sz="14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Riccardo Guidotti, Anna Monreale, Salvatore Ruggieri, Franco Turini, Dino Pedreschi, Fosca Giannotti</a:t>
            </a:r>
            <a:r>
              <a:rPr lang="el-GR" sz="14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. 2018. </a:t>
            </a:r>
            <a:r>
              <a:rPr lang="en" sz="14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 Survey Of Methods For Explaining Black Box Models</a:t>
            </a:r>
            <a:r>
              <a:rPr lang="el-GR" sz="14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</a:t>
            </a:r>
            <a:endParaRPr lang="sv" sz="1400" b="1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Amina</a:t>
            </a:r>
            <a:r>
              <a:rPr lang="sv" sz="14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Adadi and Mohammed Berrada. 2018.</a:t>
            </a:r>
            <a:r>
              <a:rPr lang="el-GR" sz="14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Peeking Inside the Black-Box: A Survey on Explainable Artificial Intelligence (XAI).</a:t>
            </a:r>
            <a:endParaRPr lang="el-GR" sz="1400" b="1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Don Monroe. 2018.</a:t>
            </a:r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AI, Explain Yourself</a:t>
            </a:r>
            <a:r>
              <a:rPr lang="el-GR" sz="14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</a:t>
            </a:r>
            <a:endParaRPr lang="en-US" sz="1400" b="1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Medium" panose="02000503000000020004" pitchFamily="2" charset="0"/>
              </a:rPr>
              <a:t>Christoph Molnar</a:t>
            </a:r>
            <a:r>
              <a:rPr lang="el-GR" sz="14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Medium" panose="02000503000000020004" pitchFamily="2" charset="0"/>
              </a:rPr>
              <a:t>. 2018. </a:t>
            </a:r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Interpretable Machine Learning</a:t>
            </a:r>
            <a:r>
              <a:rPr lang="el-GR" sz="14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.</a:t>
            </a:r>
            <a:endParaRPr lang="en-US" sz="1400" b="1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 Medium" panose="02000503000000020004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" sz="14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Medium" panose="02000503000000020004" pitchFamily="2" charset="0"/>
              </a:rPr>
              <a:t>Marco Tulio Ribeiro, Sameer Singh, Carlos Guestrin. 2016. </a:t>
            </a:r>
            <a:r>
              <a:rPr lang="en" sz="14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"Why Should I Trust You?": Explaining the Predictions of Any Classifier.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sz="14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Medium" panose="02000503000000020004" pitchFamily="2" charset="0"/>
              </a:rPr>
              <a:t>Johan Huysmans, Karel Dejaeger, Christophe Mues, Jan Vanthienen, and Bart Baesens. 2011. </a:t>
            </a:r>
            <a:r>
              <a:rPr lang="en" sz="14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An empirical evaluation of the comprehensibility of decision table, tree and rule based predictive models.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Medium" panose="02000503000000020004" pitchFamily="2" charset="0"/>
              </a:rPr>
              <a:t>Pedro </a:t>
            </a:r>
            <a:r>
              <a:rPr lang="en-US" sz="1400" dirty="0" err="1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Medium" panose="02000503000000020004" pitchFamily="2" charset="0"/>
              </a:rPr>
              <a:t>Domingos</a:t>
            </a:r>
            <a:r>
              <a:rPr lang="en-US" sz="14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Medium" panose="02000503000000020004" pitchFamily="2" charset="0"/>
              </a:rPr>
              <a:t>. 1998. </a:t>
            </a:r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Knowledge Discovery Via Multiple Models</a:t>
            </a:r>
            <a:endParaRPr lang="el-GR" sz="1400" b="1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 Medium" panose="02000503000000020004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Geoffrey Hinton, Oriol </a:t>
            </a:r>
            <a:r>
              <a:rPr lang="en-US" sz="1400" dirty="0" err="1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Vinyals</a:t>
            </a:r>
            <a:r>
              <a:rPr lang="en-US" sz="14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, Jeff Dean</a:t>
            </a:r>
            <a:r>
              <a:rPr lang="el-GR" sz="14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. 2015.</a:t>
            </a:r>
            <a:r>
              <a:rPr lang="en-US" sz="14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Distilling the Knowledge in a Neural Network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br>
              <a:rPr lang="en" sz="14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</a:br>
            <a:endParaRPr lang="en-US" sz="1400" b="1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 Medium" panose="02000503000000020004" pitchFamily="2" charset="0"/>
            </a:endParaRPr>
          </a:p>
          <a:p>
            <a:pPr>
              <a:lnSpc>
                <a:spcPct val="150000"/>
              </a:lnSpc>
            </a:pPr>
            <a:endParaRPr lang="el-GR" sz="1900" b="1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3" name="Εικόνα 12" descr="Εικόνα που περιέχει κτίριο, υπαίθριος&#10;&#10;&#10;&#10;Η περιγραφή δημιουργήθηκε αυτόματα">
            <a:extLst>
              <a:ext uri="{FF2B5EF4-FFF2-40B4-BE49-F238E27FC236}">
                <a16:creationId xmlns:a16="http://schemas.microsoft.com/office/drawing/2014/main" id="{EB7C993E-90ED-3D42-B3BB-D4F8A4A2DD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861"/>
          <a:stretch/>
        </p:blipFill>
        <p:spPr>
          <a:xfrm>
            <a:off x="6823677" y="0"/>
            <a:ext cx="5368323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C710B-2F5C-BC4C-85CF-5EE81426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80477" y="6492875"/>
            <a:ext cx="2743200" cy="365125"/>
          </a:xfrm>
        </p:spPr>
        <p:txBody>
          <a:bodyPr/>
          <a:lstStyle/>
          <a:p>
            <a:fld id="{FA54D682-AA8E-4C48-8072-DBBA164E5C50}" type="slidenum">
              <a:rPr lang="el-GR" smtClean="0"/>
              <a:t>24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055532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452">
        <p159:morph option="byObject"/>
      </p:transition>
    </mc:Choice>
    <mc:Fallback xmlns="">
      <p:transition spd="slow" advTm="4452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81DC-9D20-F54A-8E1E-3F5DFEB8F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174" y="4522156"/>
            <a:ext cx="6541471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Demo Time</a:t>
            </a:r>
          </a:p>
        </p:txBody>
      </p:sp>
      <p:sp>
        <p:nvSpPr>
          <p:cNvPr id="32" name="Freeform: Shape 22">
            <a:extLst>
              <a:ext uri="{FF2B5EF4-FFF2-40B4-BE49-F238E27FC236}">
                <a16:creationId xmlns:a16="http://schemas.microsoft.com/office/drawing/2014/main" id="{20CB0AEA-B839-46AC-B480-2175561FB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156092" cy="3442494"/>
          </a:xfrm>
          <a:custGeom>
            <a:avLst/>
            <a:gdLst>
              <a:gd name="connsiteX0" fmla="*/ 0 w 3156092"/>
              <a:gd name="connsiteY0" fmla="*/ 0 h 3442494"/>
              <a:gd name="connsiteX1" fmla="*/ 2765641 w 3156092"/>
              <a:gd name="connsiteY1" fmla="*/ 0 h 3442494"/>
              <a:gd name="connsiteX2" fmla="*/ 2781296 w 3156092"/>
              <a:gd name="connsiteY2" fmla="*/ 20935 h 3442494"/>
              <a:gd name="connsiteX3" fmla="*/ 3156092 w 3156092"/>
              <a:gd name="connsiteY3" fmla="*/ 1247934 h 3442494"/>
              <a:gd name="connsiteX4" fmla="*/ 961532 w 3156092"/>
              <a:gd name="connsiteY4" fmla="*/ 3442494 h 3442494"/>
              <a:gd name="connsiteX5" fmla="*/ 107310 w 3156092"/>
              <a:gd name="connsiteY5" fmla="*/ 3270035 h 3442494"/>
              <a:gd name="connsiteX6" fmla="*/ 0 w 3156092"/>
              <a:gd name="connsiteY6" fmla="*/ 3218341 h 344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6092" h="3442494">
                <a:moveTo>
                  <a:pt x="0" y="0"/>
                </a:moveTo>
                <a:lnTo>
                  <a:pt x="2765641" y="0"/>
                </a:lnTo>
                <a:lnTo>
                  <a:pt x="2781296" y="20935"/>
                </a:lnTo>
                <a:cubicBezTo>
                  <a:pt x="3017923" y="371189"/>
                  <a:pt x="3156092" y="793426"/>
                  <a:pt x="3156092" y="1247934"/>
                </a:cubicBezTo>
                <a:cubicBezTo>
                  <a:pt x="3156092" y="2459956"/>
                  <a:pt x="2173554" y="3442494"/>
                  <a:pt x="961532" y="3442494"/>
                </a:cubicBezTo>
                <a:cubicBezTo>
                  <a:pt x="658527" y="3442494"/>
                  <a:pt x="369864" y="3381086"/>
                  <a:pt x="107310" y="3270035"/>
                </a:cubicBezTo>
                <a:lnTo>
                  <a:pt x="0" y="321834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24">
            <a:extLst>
              <a:ext uri="{FF2B5EF4-FFF2-40B4-BE49-F238E27FC236}">
                <a16:creationId xmlns:a16="http://schemas.microsoft.com/office/drawing/2014/main" id="{BC3318E7-A970-4403-9682-E7D429976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" y="-1"/>
            <a:ext cx="3005349" cy="3291750"/>
          </a:xfrm>
          <a:custGeom>
            <a:avLst/>
            <a:gdLst>
              <a:gd name="connsiteX0" fmla="*/ 0 w 3005349"/>
              <a:gd name="connsiteY0" fmla="*/ 0 h 3291750"/>
              <a:gd name="connsiteX1" fmla="*/ 2577617 w 3005349"/>
              <a:gd name="connsiteY1" fmla="*/ 0 h 3291750"/>
              <a:gd name="connsiteX2" fmla="*/ 2656297 w 3005349"/>
              <a:gd name="connsiteY2" fmla="*/ 105217 h 3291750"/>
              <a:gd name="connsiteX3" fmla="*/ 3005349 w 3005349"/>
              <a:gd name="connsiteY3" fmla="*/ 1247934 h 3291750"/>
              <a:gd name="connsiteX4" fmla="*/ 961533 w 3005349"/>
              <a:gd name="connsiteY4" fmla="*/ 3291750 h 3291750"/>
              <a:gd name="connsiteX5" fmla="*/ 165988 w 3005349"/>
              <a:gd name="connsiteY5" fmla="*/ 3131137 h 3291750"/>
              <a:gd name="connsiteX6" fmla="*/ 0 w 3005349"/>
              <a:gd name="connsiteY6" fmla="*/ 3051176 h 329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5349" h="3291750">
                <a:moveTo>
                  <a:pt x="0" y="0"/>
                </a:moveTo>
                <a:lnTo>
                  <a:pt x="2577617" y="0"/>
                </a:lnTo>
                <a:lnTo>
                  <a:pt x="2656297" y="105217"/>
                </a:lnTo>
                <a:cubicBezTo>
                  <a:pt x="2876670" y="431412"/>
                  <a:pt x="3005349" y="824646"/>
                  <a:pt x="3005349" y="1247934"/>
                </a:cubicBezTo>
                <a:cubicBezTo>
                  <a:pt x="3005349" y="2376702"/>
                  <a:pt x="2090301" y="3291750"/>
                  <a:pt x="961533" y="3291750"/>
                </a:cubicBezTo>
                <a:cubicBezTo>
                  <a:pt x="679341" y="3291750"/>
                  <a:pt x="410507" y="3234560"/>
                  <a:pt x="165988" y="3131137"/>
                </a:cubicBezTo>
                <a:lnTo>
                  <a:pt x="0" y="305117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A close up of graphics&#10;&#10;Description automatically generated">
            <a:extLst>
              <a:ext uri="{FF2B5EF4-FFF2-40B4-BE49-F238E27FC236}">
                <a16:creationId xmlns:a16="http://schemas.microsoft.com/office/drawing/2014/main" id="{4C5E6140-C032-DE49-B8D0-AA5F23B7A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71" y="312385"/>
            <a:ext cx="1910943" cy="2216694"/>
          </a:xfrm>
          <a:prstGeom prst="rect">
            <a:avLst/>
          </a:prstGeom>
        </p:spPr>
      </p:pic>
      <p:sp>
        <p:nvSpPr>
          <p:cNvPr id="36" name="Oval 26">
            <a:extLst>
              <a:ext uri="{FF2B5EF4-FFF2-40B4-BE49-F238E27FC236}">
                <a16:creationId xmlns:a16="http://schemas.microsoft.com/office/drawing/2014/main" id="{3B50BB8F-1CF3-4420-A246-F2AE47F17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141" y="459337"/>
            <a:ext cx="3163824" cy="3163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28">
            <a:extLst>
              <a:ext uri="{FF2B5EF4-FFF2-40B4-BE49-F238E27FC236}">
                <a16:creationId xmlns:a16="http://schemas.microsoft.com/office/drawing/2014/main" id="{7F871D6D-54EF-4FAA-A4E3-1F4D4F8D6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2733" y="623929"/>
            <a:ext cx="2834640" cy="2834640"/>
          </a:xfrm>
          <a:custGeom>
            <a:avLst/>
            <a:gdLst>
              <a:gd name="connsiteX0" fmla="*/ 1417320 w 2834640"/>
              <a:gd name="connsiteY0" fmla="*/ 0 h 2834640"/>
              <a:gd name="connsiteX1" fmla="*/ 2834640 w 2834640"/>
              <a:gd name="connsiteY1" fmla="*/ 1417320 h 2834640"/>
              <a:gd name="connsiteX2" fmla="*/ 1417320 w 2834640"/>
              <a:gd name="connsiteY2" fmla="*/ 2834640 h 2834640"/>
              <a:gd name="connsiteX3" fmla="*/ 0 w 2834640"/>
              <a:gd name="connsiteY3" fmla="*/ 1417320 h 2834640"/>
              <a:gd name="connsiteX4" fmla="*/ 1417320 w 2834640"/>
              <a:gd name="connsiteY4" fmla="*/ 0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A04450-4B4D-9C48-AD15-E774D42FC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587" y="1171915"/>
            <a:ext cx="1828800" cy="182880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E6E2C1E-E9BB-473F-9B15-9231E36D8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56150" y="2364552"/>
            <a:ext cx="3835850" cy="4493449"/>
          </a:xfrm>
          <a:custGeom>
            <a:avLst/>
            <a:gdLst>
              <a:gd name="connsiteX0" fmla="*/ 2839212 w 3835850"/>
              <a:gd name="connsiteY0" fmla="*/ 0 h 4493449"/>
              <a:gd name="connsiteX1" fmla="*/ 3683507 w 3835850"/>
              <a:gd name="connsiteY1" fmla="*/ 127646 h 4493449"/>
              <a:gd name="connsiteX2" fmla="*/ 3835850 w 3835850"/>
              <a:gd name="connsiteY2" fmla="*/ 183404 h 4493449"/>
              <a:gd name="connsiteX3" fmla="*/ 3835850 w 3835850"/>
              <a:gd name="connsiteY3" fmla="*/ 4493449 h 4493449"/>
              <a:gd name="connsiteX4" fmla="*/ 534850 w 3835850"/>
              <a:gd name="connsiteY4" fmla="*/ 4493449 h 4493449"/>
              <a:gd name="connsiteX5" fmla="*/ 484893 w 3835850"/>
              <a:gd name="connsiteY5" fmla="*/ 4426642 h 4493449"/>
              <a:gd name="connsiteX6" fmla="*/ 0 w 3835850"/>
              <a:gd name="connsiteY6" fmla="*/ 2839212 h 4493449"/>
              <a:gd name="connsiteX7" fmla="*/ 2839212 w 3835850"/>
              <a:gd name="connsiteY7" fmla="*/ 0 h 449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35850" h="4493449">
                <a:moveTo>
                  <a:pt x="2839212" y="0"/>
                </a:moveTo>
                <a:cubicBezTo>
                  <a:pt x="3133222" y="0"/>
                  <a:pt x="3416794" y="44689"/>
                  <a:pt x="3683507" y="127646"/>
                </a:cubicBezTo>
                <a:lnTo>
                  <a:pt x="3835850" y="183404"/>
                </a:lnTo>
                <a:lnTo>
                  <a:pt x="3835850" y="4493449"/>
                </a:lnTo>
                <a:lnTo>
                  <a:pt x="534850" y="4493449"/>
                </a:lnTo>
                <a:lnTo>
                  <a:pt x="484893" y="4426642"/>
                </a:lnTo>
                <a:cubicBezTo>
                  <a:pt x="178757" y="3973501"/>
                  <a:pt x="0" y="3427232"/>
                  <a:pt x="0" y="2839212"/>
                </a:cubicBezTo>
                <a:cubicBezTo>
                  <a:pt x="0" y="1271159"/>
                  <a:pt x="1271159" y="0"/>
                  <a:pt x="28392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864C5F7-9C3C-44B2-B562-3C9187F97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7371" y="1"/>
            <a:ext cx="3986784" cy="2427765"/>
          </a:xfrm>
          <a:custGeom>
            <a:avLst/>
            <a:gdLst>
              <a:gd name="connsiteX0" fmla="*/ 48890 w 3986784"/>
              <a:gd name="connsiteY0" fmla="*/ 0 h 2427765"/>
              <a:gd name="connsiteX1" fmla="*/ 3937894 w 3986784"/>
              <a:gd name="connsiteY1" fmla="*/ 0 h 2427765"/>
              <a:gd name="connsiteX2" fmla="*/ 3946285 w 3986784"/>
              <a:gd name="connsiteY2" fmla="*/ 32635 h 2427765"/>
              <a:gd name="connsiteX3" fmla="*/ 3986784 w 3986784"/>
              <a:gd name="connsiteY3" fmla="*/ 434373 h 2427765"/>
              <a:gd name="connsiteX4" fmla="*/ 1993392 w 3986784"/>
              <a:gd name="connsiteY4" fmla="*/ 2427765 h 2427765"/>
              <a:gd name="connsiteX5" fmla="*/ 0 w 3986784"/>
              <a:gd name="connsiteY5" fmla="*/ 434373 h 2427765"/>
              <a:gd name="connsiteX6" fmla="*/ 40499 w 3986784"/>
              <a:gd name="connsiteY6" fmla="*/ 32635 h 242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6784" h="2427765">
                <a:moveTo>
                  <a:pt x="48890" y="0"/>
                </a:moveTo>
                <a:lnTo>
                  <a:pt x="3937894" y="0"/>
                </a:lnTo>
                <a:lnTo>
                  <a:pt x="3946285" y="32635"/>
                </a:lnTo>
                <a:cubicBezTo>
                  <a:pt x="3972839" y="162400"/>
                  <a:pt x="3986784" y="296758"/>
                  <a:pt x="3986784" y="434373"/>
                </a:cubicBezTo>
                <a:cubicBezTo>
                  <a:pt x="3986784" y="1535293"/>
                  <a:pt x="3094312" y="2427765"/>
                  <a:pt x="1993392" y="2427765"/>
                </a:cubicBezTo>
                <a:cubicBezTo>
                  <a:pt x="892472" y="2427765"/>
                  <a:pt x="0" y="1535293"/>
                  <a:pt x="0" y="434373"/>
                </a:cubicBezTo>
                <a:cubicBezTo>
                  <a:pt x="0" y="296758"/>
                  <a:pt x="13945" y="162400"/>
                  <a:pt x="40499" y="32635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C633F89-CD86-4B32-ACC7-76B3DFFBF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1962" y="3"/>
            <a:ext cx="3657600" cy="2263173"/>
          </a:xfrm>
          <a:custGeom>
            <a:avLst/>
            <a:gdLst>
              <a:gd name="connsiteX0" fmla="*/ 54075 w 3657600"/>
              <a:gd name="connsiteY0" fmla="*/ 0 h 2263173"/>
              <a:gd name="connsiteX1" fmla="*/ 3603525 w 3657600"/>
              <a:gd name="connsiteY1" fmla="*/ 0 h 2263173"/>
              <a:gd name="connsiteX2" fmla="*/ 3620445 w 3657600"/>
              <a:gd name="connsiteY2" fmla="*/ 65806 h 2263173"/>
              <a:gd name="connsiteX3" fmla="*/ 3657600 w 3657600"/>
              <a:gd name="connsiteY3" fmla="*/ 434373 h 2263173"/>
              <a:gd name="connsiteX4" fmla="*/ 1828800 w 3657600"/>
              <a:gd name="connsiteY4" fmla="*/ 2263173 h 2263173"/>
              <a:gd name="connsiteX5" fmla="*/ 0 w 3657600"/>
              <a:gd name="connsiteY5" fmla="*/ 434373 h 2263173"/>
              <a:gd name="connsiteX6" fmla="*/ 37155 w 3657600"/>
              <a:gd name="connsiteY6" fmla="*/ 65806 h 2263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7600" h="2263173">
                <a:moveTo>
                  <a:pt x="54075" y="0"/>
                </a:moveTo>
                <a:lnTo>
                  <a:pt x="3603525" y="0"/>
                </a:lnTo>
                <a:lnTo>
                  <a:pt x="3620445" y="65806"/>
                </a:lnTo>
                <a:cubicBezTo>
                  <a:pt x="3644807" y="184856"/>
                  <a:pt x="3657600" y="308121"/>
                  <a:pt x="3657600" y="434373"/>
                </a:cubicBezTo>
                <a:cubicBezTo>
                  <a:pt x="3657600" y="1444391"/>
                  <a:pt x="2838818" y="2263173"/>
                  <a:pt x="1828800" y="2263173"/>
                </a:cubicBezTo>
                <a:cubicBezTo>
                  <a:pt x="818782" y="2263173"/>
                  <a:pt x="0" y="1444391"/>
                  <a:pt x="0" y="434373"/>
                </a:cubicBezTo>
                <a:cubicBezTo>
                  <a:pt x="0" y="308121"/>
                  <a:pt x="12794" y="184856"/>
                  <a:pt x="37155" y="658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Εικόνα 12" descr="Εικόνα που περιέχει κτίριο, υπαίθριος&#10;&#10;&#10;&#10;Η περιγραφή δημιουργήθηκε αυτόματα">
            <a:extLst>
              <a:ext uri="{FF2B5EF4-FFF2-40B4-BE49-F238E27FC236}">
                <a16:creationId xmlns:a16="http://schemas.microsoft.com/office/drawing/2014/main" id="{D07B1C36-CF23-114C-BF32-3B4B14388A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861" r="60861" b="10861"/>
          <a:stretch/>
        </p:blipFill>
        <p:spPr>
          <a:xfrm>
            <a:off x="7522894" y="-1152002"/>
            <a:ext cx="2995757" cy="2995757"/>
          </a:xfrm>
          <a:prstGeom prst="ellipse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E5240-554F-FD44-BBFD-AFA6F0F96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8511" y="6106415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500" dirty="0">
                <a:solidFill>
                  <a:srgbClr val="FFFFFF"/>
                </a:solidFill>
              </a:rPr>
              <a:t>26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684BB5A-9B2C-40C0-A8F4-C812CDB9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0674" y="2529078"/>
            <a:ext cx="3671324" cy="4328922"/>
          </a:xfrm>
          <a:custGeom>
            <a:avLst/>
            <a:gdLst>
              <a:gd name="connsiteX0" fmla="*/ 2674686 w 3671324"/>
              <a:gd name="connsiteY0" fmla="*/ 0 h 4328922"/>
              <a:gd name="connsiteX1" fmla="*/ 3470056 w 3671324"/>
              <a:gd name="connsiteY1" fmla="*/ 120249 h 4328922"/>
              <a:gd name="connsiteX2" fmla="*/ 3671324 w 3671324"/>
              <a:gd name="connsiteY2" fmla="*/ 193914 h 4328922"/>
              <a:gd name="connsiteX3" fmla="*/ 3671324 w 3671324"/>
              <a:gd name="connsiteY3" fmla="*/ 4328922 h 4328922"/>
              <a:gd name="connsiteX4" fmla="*/ 575538 w 3671324"/>
              <a:gd name="connsiteY4" fmla="*/ 4328922 h 4328922"/>
              <a:gd name="connsiteX5" fmla="*/ 456795 w 3671324"/>
              <a:gd name="connsiteY5" fmla="*/ 4170129 h 4328922"/>
              <a:gd name="connsiteX6" fmla="*/ 0 w 3671324"/>
              <a:gd name="connsiteY6" fmla="*/ 2674686 h 4328922"/>
              <a:gd name="connsiteX7" fmla="*/ 2674686 w 3671324"/>
              <a:gd name="connsiteY7" fmla="*/ 0 h 432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71324" h="4328922">
                <a:moveTo>
                  <a:pt x="2674686" y="0"/>
                </a:moveTo>
                <a:cubicBezTo>
                  <a:pt x="2951659" y="0"/>
                  <a:pt x="3218799" y="42100"/>
                  <a:pt x="3470056" y="120249"/>
                </a:cubicBezTo>
                <a:lnTo>
                  <a:pt x="3671324" y="193914"/>
                </a:lnTo>
                <a:lnTo>
                  <a:pt x="3671324" y="4328922"/>
                </a:lnTo>
                <a:lnTo>
                  <a:pt x="575538" y="4328922"/>
                </a:lnTo>
                <a:lnTo>
                  <a:pt x="456795" y="4170129"/>
                </a:lnTo>
                <a:cubicBezTo>
                  <a:pt x="168398" y="3743246"/>
                  <a:pt x="0" y="3228632"/>
                  <a:pt x="0" y="2674686"/>
                </a:cubicBezTo>
                <a:cubicBezTo>
                  <a:pt x="0" y="1197498"/>
                  <a:pt x="1197498" y="0"/>
                  <a:pt x="267468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9309C5BA-F50A-E649-89F9-39681C49F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3614" y="3623161"/>
            <a:ext cx="2407157" cy="29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25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12" descr="Εικόνα που περιέχει κτίριο, υπαίθριος&#10;&#10;&#10;&#10;Η περιγραφή δημιουργήθηκε αυτόματα">
            <a:extLst>
              <a:ext uri="{FF2B5EF4-FFF2-40B4-BE49-F238E27FC236}">
                <a16:creationId xmlns:a16="http://schemas.microsoft.com/office/drawing/2014/main" id="{CF4C5A32-743C-0348-9E82-10C847CFC2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69" b="14074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20F16-45CC-D64E-A2A4-CC480DEE0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3440431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Before we go…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B874D-0E5F-184C-A95A-D8A0762FC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54D682-AA8E-4C48-8072-DBBA164E5C50}" type="slidenum">
              <a:rPr lang="el-GR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l-GR" sz="1100">
              <a:solidFill>
                <a:srgbClr val="898989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D3B0676-B0EF-3647-AFB0-7A5A3A981C24}"/>
              </a:ext>
            </a:extLst>
          </p:cNvPr>
          <p:cNvSpPr txBox="1">
            <a:spLocks/>
          </p:cNvSpPr>
          <p:nvPr/>
        </p:nvSpPr>
        <p:spPr>
          <a:xfrm>
            <a:off x="4245428" y="4551036"/>
            <a:ext cx="6814457" cy="150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0000"/>
                </a:solidFill>
              </a:rPr>
              <a:t>Some say: Future Is Model Agnostic Models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E641694-E04A-7945-86E5-599232EE7FFA}"/>
              </a:ext>
            </a:extLst>
          </p:cNvPr>
          <p:cNvSpPr txBox="1">
            <a:spLocks/>
          </p:cNvSpPr>
          <p:nvPr/>
        </p:nvSpPr>
        <p:spPr>
          <a:xfrm>
            <a:off x="4245427" y="4551035"/>
            <a:ext cx="6814457" cy="150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0000"/>
                </a:solidFill>
              </a:rPr>
              <a:t>Others say: Future is New Models, </a:t>
            </a:r>
            <a:r>
              <a:rPr lang="en-US" sz="4000" u="sng" dirty="0">
                <a:solidFill>
                  <a:srgbClr val="000000"/>
                </a:solidFill>
              </a:rPr>
              <a:t>Interpretable by Design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8F8846A-9783-2748-91E2-307C6E9624BF}"/>
              </a:ext>
            </a:extLst>
          </p:cNvPr>
          <p:cNvSpPr txBox="1">
            <a:spLocks/>
          </p:cNvSpPr>
          <p:nvPr/>
        </p:nvSpPr>
        <p:spPr>
          <a:xfrm>
            <a:off x="4245427" y="4551033"/>
            <a:ext cx="6814457" cy="150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0000"/>
                </a:solidFill>
              </a:rPr>
              <a:t>I Say…</a:t>
            </a:r>
            <a:endParaRPr lang="en-US" sz="4000" u="sng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226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9" grpId="0"/>
      <p:bldP spid="19" grpId="1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Εικόνα 4" descr="Εικόνα που περιέχει κτίριο, υπαίθριος&#10;&#10;&#10;&#10;Η περιγραφή δημιουργήθηκε αυτόματα">
            <a:extLst>
              <a:ext uri="{FF2B5EF4-FFF2-40B4-BE49-F238E27FC236}">
                <a16:creationId xmlns:a16="http://schemas.microsoft.com/office/drawing/2014/main" id="{2024FACD-91A8-204E-A7B9-938666E83D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3053" r="805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FE357A42-5977-3B4F-BC9C-F1981421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857469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The End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82E92CC1-445E-E547-A2CF-8462E4140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587" y="6021387"/>
            <a:ext cx="2159000" cy="736600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80CF3D9-9283-C448-B6CA-2B84411581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  <a14:imgEffect>
                      <a14:brightnessContrast bright="100000" contrast="9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4086" y="6021387"/>
            <a:ext cx="2239263" cy="736600"/>
          </a:xfrm>
          <a:prstGeom prst="rect">
            <a:avLst/>
          </a:prstGeom>
        </p:spPr>
      </p:pic>
      <p:sp>
        <p:nvSpPr>
          <p:cNvPr id="9" name="Τίτλος 1">
            <a:extLst>
              <a:ext uri="{FF2B5EF4-FFF2-40B4-BE49-F238E27FC236}">
                <a16:creationId xmlns:a16="http://schemas.microsoft.com/office/drawing/2014/main" id="{E3FA2CFC-6B0B-7941-AFC8-AA3D7626436A}"/>
              </a:ext>
            </a:extLst>
          </p:cNvPr>
          <p:cNvSpPr txBox="1">
            <a:spLocks/>
          </p:cNvSpPr>
          <p:nvPr/>
        </p:nvSpPr>
        <p:spPr>
          <a:xfrm>
            <a:off x="1524000" y="-47478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Explainable </a:t>
            </a:r>
            <a:b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Machine Learning</a:t>
            </a:r>
            <a:endParaRPr lang="el-GR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EDE163B-E9B2-9D43-A91E-630DA30BAA51}"/>
              </a:ext>
            </a:extLst>
          </p:cNvPr>
          <p:cNvSpPr txBox="1">
            <a:spLocks/>
          </p:cNvSpPr>
          <p:nvPr/>
        </p:nvSpPr>
        <p:spPr>
          <a:xfrm>
            <a:off x="1524000" y="5016310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Ioannis Mollas</a:t>
            </a:r>
          </a:p>
          <a:p>
            <a:pPr marL="0" indent="0" algn="ctr">
              <a:buNone/>
            </a:pPr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iamollas@csd.auth.gr</a:t>
            </a:r>
            <a:endParaRPr lang="en-US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567A60-F4C0-3D48-B7AC-85ED5506197C}"/>
              </a:ext>
            </a:extLst>
          </p:cNvPr>
          <p:cNvSpPr txBox="1"/>
          <p:nvPr/>
        </p:nvSpPr>
        <p:spPr>
          <a:xfrm>
            <a:off x="2777613" y="2534029"/>
            <a:ext cx="66367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“Magic model on the core,</a:t>
            </a:r>
          </a:p>
          <a:p>
            <a:pPr algn="ctr"/>
            <a:r>
              <a:rPr lang="en-US" sz="4000" i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Explain yourself in front of all”</a:t>
            </a:r>
            <a:endParaRPr lang="el-GR" sz="4000" i="1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4" name="Κύβος 3">
            <a:extLst>
              <a:ext uri="{FF2B5EF4-FFF2-40B4-BE49-F238E27FC236}">
                <a16:creationId xmlns:a16="http://schemas.microsoft.com/office/drawing/2014/main" id="{46198FAF-64E4-3C42-9C38-6D6FF29844F8}"/>
              </a:ext>
            </a:extLst>
          </p:cNvPr>
          <p:cNvSpPr/>
          <p:nvPr/>
        </p:nvSpPr>
        <p:spPr>
          <a:xfrm>
            <a:off x="1425677" y="2639744"/>
            <a:ext cx="1327355" cy="1327355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BB</a:t>
            </a:r>
            <a:endParaRPr lang="el-GR" dirty="0"/>
          </a:p>
        </p:txBody>
      </p:sp>
      <p:sp>
        <p:nvSpPr>
          <p:cNvPr id="6" name="Κύβος 5">
            <a:extLst>
              <a:ext uri="{FF2B5EF4-FFF2-40B4-BE49-F238E27FC236}">
                <a16:creationId xmlns:a16="http://schemas.microsoft.com/office/drawing/2014/main" id="{F83EBBF1-B8BC-034C-ADE5-00BE051ED44F}"/>
              </a:ext>
            </a:extLst>
          </p:cNvPr>
          <p:cNvSpPr/>
          <p:nvPr/>
        </p:nvSpPr>
        <p:spPr>
          <a:xfrm flipH="1">
            <a:off x="9265194" y="2639744"/>
            <a:ext cx="1327355" cy="1327356"/>
          </a:xfrm>
          <a:prstGeom prst="cube">
            <a:avLst/>
          </a:prstGeom>
          <a:solidFill>
            <a:srgbClr val="FFFFFF">
              <a:alpha val="8392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TB</a:t>
            </a:r>
            <a:endParaRPr lang="el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3FE4E4-FA62-8C41-8913-A086E04AA8E9}"/>
              </a:ext>
            </a:extLst>
          </p:cNvPr>
          <p:cNvSpPr txBox="1"/>
          <p:nvPr/>
        </p:nvSpPr>
        <p:spPr>
          <a:xfrm>
            <a:off x="4131733" y="3967099"/>
            <a:ext cx="404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PS: Tutorials and Examples in a while</a:t>
            </a:r>
          </a:p>
        </p:txBody>
      </p:sp>
    </p:spTree>
    <p:extLst>
      <p:ext uri="{BB962C8B-B14F-4D97-AF65-F5344CB8AC3E}">
        <p14:creationId xmlns:p14="http://schemas.microsoft.com/office/powerpoint/2010/main" val="839539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10">
        <p159:morph option="byObject"/>
      </p:transition>
    </mc:Choice>
    <mc:Fallback xmlns="">
      <p:transition spd="slow" advTm="601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Θέση περιεχομένου 4" descr="Εικόνα που περιέχει κείμενο, εφημερίδα&#10;&#10;&#10;&#10;Η περιγραφή δημιουργήθηκε αυτόματα">
            <a:extLst>
              <a:ext uri="{FF2B5EF4-FFF2-40B4-BE49-F238E27FC236}">
                <a16:creationId xmlns:a16="http://schemas.microsoft.com/office/drawing/2014/main" id="{54D3A366-15AB-8744-AED9-3654D25B9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0000"/>
                    </a14:imgEffect>
                    <a14:imgEffect>
                      <a14:brightnessContrast bright="9000" contrast="-40000"/>
                    </a14:imgEffect>
                  </a14:imgLayer>
                </a14:imgProps>
              </a:ext>
            </a:extLst>
          </a:blip>
          <a:srcRect r="23063"/>
          <a:stretch/>
        </p:blipFill>
        <p:spPr>
          <a:xfrm>
            <a:off x="-940059" y="0"/>
            <a:ext cx="5276335" cy="6858000"/>
          </a:xfr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7653ED72-138A-F040-98A0-D82CD37F1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920" y="-3943"/>
            <a:ext cx="7624408" cy="1325563"/>
          </a:xfrm>
        </p:spPr>
        <p:txBody>
          <a:bodyPr/>
          <a:lstStyle/>
          <a:p>
            <a:pPr algn="r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Outline</a:t>
            </a:r>
            <a:endParaRPr lang="el-GR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C9F18-F0F5-9242-9AC5-D97E9785B7CC}"/>
              </a:ext>
            </a:extLst>
          </p:cNvPr>
          <p:cNvSpPr txBox="1"/>
          <p:nvPr/>
        </p:nvSpPr>
        <p:spPr>
          <a:xfrm>
            <a:off x="4859867" y="1321620"/>
            <a:ext cx="7034409" cy="516718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32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Transparent and Black Box Models</a:t>
            </a:r>
          </a:p>
          <a:p>
            <a:pPr marL="514350" indent="-5143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32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Explainable ML</a:t>
            </a:r>
          </a:p>
          <a:p>
            <a:pPr marL="514350" indent="-5143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32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Types of Data </a:t>
            </a:r>
          </a:p>
          <a:p>
            <a:pPr marL="514350" indent="-5143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32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Opening the Black Box</a:t>
            </a:r>
          </a:p>
          <a:p>
            <a:pPr marL="514350" indent="-5143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32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Implementations</a:t>
            </a:r>
            <a:endParaRPr lang="el-GR" sz="3200" b="1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32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Tutorial</a:t>
            </a:r>
          </a:p>
          <a:p>
            <a:pPr marL="514350" indent="-514350">
              <a:lnSpc>
                <a:spcPct val="150000"/>
              </a:lnSpc>
              <a:buFont typeface="Wingdings" pitchFamily="2" charset="2"/>
              <a:buChar char="ü"/>
            </a:pPr>
            <a:endParaRPr lang="en-US" sz="3200" b="1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CE609-33FB-DE49-94D2-7DBF4C25C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682-AA8E-4C48-8072-DBBA164E5C50}" type="slidenum">
              <a:rPr lang="el-GR" smtClean="0"/>
              <a:t>3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76281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6509">
        <p14:switch dir="r"/>
      </p:transition>
    </mc:Choice>
    <mc:Fallback xmlns="">
      <p:transition spd="slow" advTm="16509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Εικόνα 10" descr="Εικόνα που περιέχει κείμενο, εφημερίδα&#10;&#10;&#10;&#10;Η περιγραφή δημιουργήθηκε αυτόματα">
            <a:extLst>
              <a:ext uri="{FF2B5EF4-FFF2-40B4-BE49-F238E27FC236}">
                <a16:creationId xmlns:a16="http://schemas.microsoft.com/office/drawing/2014/main" id="{B482BD35-50D0-BE4F-9F22-D85B39168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723"/>
          <a:stretch/>
        </p:blipFill>
        <p:spPr>
          <a:xfrm>
            <a:off x="402879" y="535122"/>
            <a:ext cx="3613133" cy="551970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1747EA7B-F024-4044-93BF-515462255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133" y="4564775"/>
            <a:ext cx="3601760" cy="1759444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1C537132-4775-9640-9B3F-0EB5458C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8178" y="432647"/>
            <a:ext cx="7721600" cy="75691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kern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Recognized Interpretable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03DB5-A034-BD47-A71E-5641E77F8B0A}"/>
              </a:ext>
            </a:extLst>
          </p:cNvPr>
          <p:cNvSpPr txBox="1"/>
          <p:nvPr/>
        </p:nvSpPr>
        <p:spPr>
          <a:xfrm>
            <a:off x="394717" y="2121596"/>
            <a:ext cx="2663394" cy="308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 Transparent Boxes: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Decision Trees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Rule Based Systems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Decision Tables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Linear Models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Decision Sets</a:t>
            </a:r>
            <a:endParaRPr lang="el-G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K-NN</a:t>
            </a: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E30CC375-9A3A-7E49-9405-DDC04534E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107" y="3867045"/>
            <a:ext cx="3470901" cy="1759443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4A363451-28F2-5946-B613-94A1FE633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1161" y="1468087"/>
            <a:ext cx="5394847" cy="1976052"/>
          </a:xfrm>
          <a:prstGeom prst="rect">
            <a:avLst/>
          </a:prstGeom>
        </p:spPr>
      </p:pic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5B0BFF04-E46C-4449-AE2A-1B525DCBDA31}"/>
              </a:ext>
            </a:extLst>
          </p:cNvPr>
          <p:cNvSpPr/>
          <p:nvPr/>
        </p:nvSpPr>
        <p:spPr>
          <a:xfrm rot="20634650">
            <a:off x="3390146" y="2328769"/>
            <a:ext cx="2968979" cy="223074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IF Proline&gt;=990.0 THEN Wine=1</a:t>
            </a:r>
          </a:p>
          <a:p>
            <a:r>
              <a:rPr lang="en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IF Color intensity&lt;=3.85 AND Color intensity&lt;=3.52 THEN Wine=2 </a:t>
            </a:r>
          </a:p>
          <a:p>
            <a:r>
              <a:rPr lang="en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IF Flavanoids&lt;=1.41 AND Proline&gt;=470.0 THEN Wine=3 </a:t>
            </a:r>
          </a:p>
          <a:p>
            <a:r>
              <a:rPr lang="en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IF Proline&gt;=680.0 AND Alcohol&gt;=12.93 THEN Wine=1 </a:t>
            </a:r>
          </a:p>
          <a:p>
            <a:r>
              <a:rPr lang="en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IF Hue&gt;=0.69 THEN Wine=2</a:t>
            </a:r>
          </a:p>
          <a:p>
            <a:r>
              <a:rPr lang="en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IF TRUE THEN Wine=2</a:t>
            </a:r>
            <a:endParaRPr lang="en" sz="1400" dirty="0"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15" name="Ευθύγραμμο βέλος σύνδεσης 14">
            <a:extLst>
              <a:ext uri="{FF2B5EF4-FFF2-40B4-BE49-F238E27FC236}">
                <a16:creationId xmlns:a16="http://schemas.microsoft.com/office/drawing/2014/main" id="{9F5A6BC5-CF4F-254E-ABF8-DAD80581E43B}"/>
              </a:ext>
            </a:extLst>
          </p:cNvPr>
          <p:cNvCxnSpPr/>
          <p:nvPr/>
        </p:nvCxnSpPr>
        <p:spPr>
          <a:xfrm flipH="1" flipV="1">
            <a:off x="5816178" y="5193355"/>
            <a:ext cx="237066" cy="474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Ευθύγραμμο βέλος σύνδεσης 16">
            <a:extLst>
              <a:ext uri="{FF2B5EF4-FFF2-40B4-BE49-F238E27FC236}">
                <a16:creationId xmlns:a16="http://schemas.microsoft.com/office/drawing/2014/main" id="{DA976417-1FC1-1046-A947-FC44990A8D14}"/>
              </a:ext>
            </a:extLst>
          </p:cNvPr>
          <p:cNvCxnSpPr/>
          <p:nvPr/>
        </p:nvCxnSpPr>
        <p:spPr>
          <a:xfrm>
            <a:off x="7001511" y="5281138"/>
            <a:ext cx="259645" cy="533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4C0076-99BF-D54A-B619-E3A7908928DB}"/>
              </a:ext>
            </a:extLst>
          </p:cNvPr>
          <p:cNvSpPr txBox="1"/>
          <p:nvPr/>
        </p:nvSpPr>
        <p:spPr>
          <a:xfrm rot="20163733">
            <a:off x="5797992" y="4738291"/>
            <a:ext cx="1450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Accepted</a:t>
            </a:r>
            <a:endParaRPr lang="el-GR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9C0C00-5437-2142-9E14-6504E482BD66}"/>
              </a:ext>
            </a:extLst>
          </p:cNvPr>
          <p:cNvSpPr txBox="1"/>
          <p:nvPr/>
        </p:nvSpPr>
        <p:spPr>
          <a:xfrm rot="20188596">
            <a:off x="6265142" y="577431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Rejected</a:t>
            </a:r>
            <a:endParaRPr lang="el-GR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D22EF-5569-F748-9E53-2143D46C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682-AA8E-4C48-8072-DBBA164E5C50}" type="slidenum">
              <a:rPr lang="el-GR" smtClean="0"/>
              <a:t>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54091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9987">
        <p159:morph option="byObject"/>
      </p:transition>
    </mc:Choice>
    <mc:Fallback xmlns="">
      <p:transition spd="slow" advTm="3998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C537132-4775-9640-9B3F-0EB5458C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044" y="432647"/>
            <a:ext cx="7078134" cy="75691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kern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Black Box Predictor... Means?</a:t>
            </a:r>
          </a:p>
        </p:txBody>
      </p:sp>
      <p:pic>
        <p:nvPicPr>
          <p:cNvPr id="5" name="Εικόνα 4" descr="Εικόνα που περιέχει κτίριο, υπαίθριος&#10;&#10;&#10;&#10;Η περιγραφή δημιουργήθηκε αυτόματα">
            <a:extLst>
              <a:ext uri="{FF2B5EF4-FFF2-40B4-BE49-F238E27FC236}">
                <a16:creationId xmlns:a16="http://schemas.microsoft.com/office/drawing/2014/main" id="{815F7F23-4723-E046-A228-28B83DE3A8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0000"/>
                    </a14:imgEffect>
                    <a14:imgEffect>
                      <a14:brightnessContrast bright="9000" contrast="-40000"/>
                    </a14:imgEffect>
                  </a14:imgLayer>
                </a14:imgProps>
              </a:ext>
            </a:extLst>
          </a:blip>
          <a:srcRect t="72476"/>
          <a:stretch/>
        </p:blipFill>
        <p:spPr>
          <a:xfrm>
            <a:off x="564444" y="535122"/>
            <a:ext cx="4010829" cy="551970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7D1CB702-0089-524F-8F83-FDFFC8519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76" y="1481960"/>
            <a:ext cx="5192105" cy="38940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678EE2-5225-6245-836F-C9A4D2ADE790}"/>
              </a:ext>
            </a:extLst>
          </p:cNvPr>
          <p:cNvSpPr txBox="1"/>
          <p:nvPr/>
        </p:nvSpPr>
        <p:spPr>
          <a:xfrm>
            <a:off x="5066220" y="2497976"/>
            <a:ext cx="53571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 black box predictor is the result of a machine learning algorithm, whose internals are: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known to his creator or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unknown to his creator</a:t>
            </a:r>
          </a:p>
          <a:p>
            <a:pPr>
              <a:spcAft>
                <a:spcPts val="600"/>
              </a:spcAft>
            </a:pPr>
            <a:r>
              <a:rPr lang="en-US" sz="2000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and</a:t>
            </a: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uninterpretable to other people.</a:t>
            </a:r>
            <a:endParaRPr lang="el-GR" sz="20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88491B-1102-0B46-BB89-5FFD997538E4}"/>
              </a:ext>
            </a:extLst>
          </p:cNvPr>
          <p:cNvSpPr txBox="1"/>
          <p:nvPr/>
        </p:nvSpPr>
        <p:spPr>
          <a:xfrm rot="863713">
            <a:off x="1987295" y="4401546"/>
            <a:ext cx="3011424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TopUp"/>
              <a:lightRig rig="threePt" dir="t"/>
            </a:scene3d>
          </a:bodyPr>
          <a:lstStyle/>
          <a:p>
            <a:r>
              <a:rPr lang="en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“Magic model on the core,</a:t>
            </a:r>
          </a:p>
          <a:p>
            <a:r>
              <a:rPr lang="en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Explain yourself in front of all”</a:t>
            </a:r>
          </a:p>
          <a:p>
            <a:endParaRPr lang="el-GR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EF3713-B6D3-6647-86C4-89DD0D71B491}"/>
              </a:ext>
            </a:extLst>
          </p:cNvPr>
          <p:cNvSpPr txBox="1"/>
          <p:nvPr/>
        </p:nvSpPr>
        <p:spPr>
          <a:xfrm>
            <a:off x="1298714" y="5526157"/>
            <a:ext cx="9978886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i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Some known black box models are: Support Vector Machines</a:t>
            </a:r>
            <a:r>
              <a:rPr lang="el-GR" i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, </a:t>
            </a:r>
            <a:r>
              <a:rPr lang="en-US" i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Neural Networks</a:t>
            </a:r>
            <a:r>
              <a:rPr lang="el-GR" i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, </a:t>
            </a:r>
            <a:r>
              <a:rPr lang="en-US" i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Tree Ensemble</a:t>
            </a:r>
            <a:r>
              <a:rPr lang="el-GR" i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, </a:t>
            </a:r>
            <a:r>
              <a:rPr lang="en-US" i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Deep Neural Networks</a:t>
            </a:r>
            <a:r>
              <a:rPr lang="el-GR" i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lang="en-US" i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and Non-Linear Models</a:t>
            </a:r>
            <a:endParaRPr lang="el-GR" i="1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73341-B92F-A34D-90DA-C2906CF0D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682-AA8E-4C48-8072-DBBA164E5C50}" type="slidenum">
              <a:rPr lang="el-GR" smtClean="0"/>
              <a:t>5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23077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976">
        <p159:morph option="byObject"/>
      </p:transition>
    </mc:Choice>
    <mc:Fallback xmlns="">
      <p:transition spd="slow" advTm="12976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>
            <a:extLst>
              <a:ext uri="{FF2B5EF4-FFF2-40B4-BE49-F238E27FC236}">
                <a16:creationId xmlns:a16="http://schemas.microsoft.com/office/drawing/2014/main" id="{2879C9B0-9EAD-B941-B7B0-99EA4AA15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764" y="1721564"/>
            <a:ext cx="3006578" cy="2254934"/>
          </a:xfrm>
          <a:prstGeom prst="rect">
            <a:avLst/>
          </a:prstGeom>
        </p:spPr>
      </p:pic>
      <p:pic>
        <p:nvPicPr>
          <p:cNvPr id="5" name="Εικόνα 4" descr="Εικόνα που περιέχει κτίριο, υπαίθριος&#10;&#10;&#10;&#10;Η περιγραφή δημιουργήθηκε αυτόματα">
            <a:extLst>
              <a:ext uri="{FF2B5EF4-FFF2-40B4-BE49-F238E27FC236}">
                <a16:creationId xmlns:a16="http://schemas.microsoft.com/office/drawing/2014/main" id="{815F7F23-4723-E046-A228-28B83DE3A8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0000"/>
                    </a14:imgEffect>
                    <a14:imgEffect>
                      <a14:brightnessContrast bright="9000" contrast="-40000"/>
                    </a14:imgEffect>
                  </a14:imgLayer>
                </a14:imgProps>
              </a:ext>
            </a:extLst>
          </a:blip>
          <a:srcRect t="72476"/>
          <a:stretch/>
        </p:blipFill>
        <p:spPr>
          <a:xfrm>
            <a:off x="0" y="0"/>
            <a:ext cx="12192000" cy="1677858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1C537132-4775-9640-9B3F-0EB5458C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06" y="176147"/>
            <a:ext cx="11184924" cy="1325563"/>
          </a:xfrm>
        </p:spPr>
        <p:txBody>
          <a:bodyPr>
            <a:normAutofit/>
          </a:bodyPr>
          <a:lstStyle/>
          <a:p>
            <a:r>
              <a:rPr lang="en-US" sz="5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Meaning Of Explainable ML</a:t>
            </a:r>
            <a:endParaRPr lang="el-GR" sz="5800" b="1" dirty="0">
              <a:solidFill>
                <a:schemeClr val="bg2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5848C1-988F-6E4A-A81C-EDB6914AA3E6}"/>
              </a:ext>
            </a:extLst>
          </p:cNvPr>
          <p:cNvSpPr txBox="1"/>
          <p:nvPr/>
        </p:nvSpPr>
        <p:spPr>
          <a:xfrm>
            <a:off x="1760594" y="4321684"/>
            <a:ext cx="867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“A way to present the result of a black box model in human readable terms”</a:t>
            </a:r>
            <a:r>
              <a:rPr lang="en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[1]</a:t>
            </a:r>
            <a:endParaRPr lang="el-GR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" name="Εικόνα 9" descr="Εικόνα που περιέχει αντικείμενο&#10;&#10;&#10;&#10;Η περιγραφή δημιουργήθηκε αυτόματα">
            <a:extLst>
              <a:ext uri="{FF2B5EF4-FFF2-40B4-BE49-F238E27FC236}">
                <a16:creationId xmlns:a16="http://schemas.microsoft.com/office/drawing/2014/main" id="{7245CD88-8721-5C49-8570-0D9E97782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443983">
            <a:off x="2755693" y="2140418"/>
            <a:ext cx="1497787" cy="1043164"/>
          </a:xfrm>
          <a:prstGeom prst="rect">
            <a:avLst/>
          </a:prstGeom>
        </p:spPr>
      </p:pic>
      <p:cxnSp>
        <p:nvCxnSpPr>
          <p:cNvPr id="12" name="Ευθύγραμμο βέλος σύνδεσης 11">
            <a:extLst>
              <a:ext uri="{FF2B5EF4-FFF2-40B4-BE49-F238E27FC236}">
                <a16:creationId xmlns:a16="http://schemas.microsoft.com/office/drawing/2014/main" id="{54CD187B-9D1F-0E49-B5B4-EAEE0BB7A54C}"/>
              </a:ext>
            </a:extLst>
          </p:cNvPr>
          <p:cNvCxnSpPr>
            <a:cxnSpLocks/>
          </p:cNvCxnSpPr>
          <p:nvPr/>
        </p:nvCxnSpPr>
        <p:spPr>
          <a:xfrm flipV="1">
            <a:off x="5736907" y="2510082"/>
            <a:ext cx="1194470" cy="1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Εικόνα 13" descr="Εικόνα που περιέχει εσωτερικό, έπιπλα&#10;&#10;&#10;&#10;Η περιγραφή δημιουργήθηκε αυτόματα">
            <a:extLst>
              <a:ext uri="{FF2B5EF4-FFF2-40B4-BE49-F238E27FC236}">
                <a16:creationId xmlns:a16="http://schemas.microsoft.com/office/drawing/2014/main" id="{FE62FB64-3190-164B-BD69-D2DED20A9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0257" y="1854005"/>
            <a:ext cx="1943144" cy="19431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9D637D-E25E-B54F-9219-6800781FC405}"/>
              </a:ext>
            </a:extLst>
          </p:cNvPr>
          <p:cNvSpPr txBox="1"/>
          <p:nvPr/>
        </p:nvSpPr>
        <p:spPr>
          <a:xfrm>
            <a:off x="1263463" y="5036704"/>
            <a:ext cx="9665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“Explainable (Interpretable) ML refers to methods and models that make the behavior and predictions of machine learning systems understandable for humans”</a:t>
            </a:r>
            <a:r>
              <a:rPr lang="en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[4]</a:t>
            </a:r>
            <a:endParaRPr lang="el-GR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78C23F-C2A8-0249-A99B-F603DACB88F6}"/>
              </a:ext>
            </a:extLst>
          </p:cNvPr>
          <p:cNvSpPr txBox="1"/>
          <p:nvPr/>
        </p:nvSpPr>
        <p:spPr>
          <a:xfrm>
            <a:off x="1263465" y="5981515"/>
            <a:ext cx="9665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Each community addresses this meaning from a different perspective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E7929-4B23-6D49-B391-83A18EEE4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682-AA8E-4C48-8072-DBBA164E5C50}" type="slidenum">
              <a:rPr lang="el-GR" smtClean="0"/>
              <a:t>6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081543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640">
        <p159:morph option="byObject"/>
      </p:transition>
    </mc:Choice>
    <mc:Fallback xmlns="">
      <p:transition spd="slow" advTm="4064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Θέση περιεχομένου 4" descr="Εικόνα που περιέχει κείμενο, εφημερίδα&#10;&#10;&#10;&#10;Η περιγραφή δημιουργήθηκε αυτόματα">
            <a:extLst>
              <a:ext uri="{FF2B5EF4-FFF2-40B4-BE49-F238E27FC236}">
                <a16:creationId xmlns:a16="http://schemas.microsoft.com/office/drawing/2014/main" id="{54D3A366-15AB-8744-AED9-3654D25B9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0000"/>
                    </a14:imgEffect>
                    <a14:imgEffect>
                      <a14:brightnessContrast bright="9000" contrast="-40000"/>
                    </a14:imgEffect>
                  </a14:imgLayer>
                </a14:imgProps>
              </a:ext>
            </a:extLst>
          </a:blip>
          <a:srcRect t="25527" r="9091" b="233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C8CC0B-0626-4A63-AC0A-FEE03D080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601" y="0"/>
            <a:ext cx="5232399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7653ED72-138A-F040-98A0-D82CD37F1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497" y="484632"/>
            <a:ext cx="4275777" cy="376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Where we need Explainable ML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18FCF3-6204-44FD-9EDA-977C07F6C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94789" y="4410188"/>
            <a:ext cx="1267136" cy="165099"/>
          </a:xfrm>
          <a:prstGeom prst="rect">
            <a:avLst/>
          </a:prstGeom>
          <a:solidFill>
            <a:srgbClr val="9DC2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Έλλειψη 3">
            <a:extLst>
              <a:ext uri="{FF2B5EF4-FFF2-40B4-BE49-F238E27FC236}">
                <a16:creationId xmlns:a16="http://schemas.microsoft.com/office/drawing/2014/main" id="{4816B2C9-3A52-154A-838E-7AF005CB75C3}"/>
              </a:ext>
            </a:extLst>
          </p:cNvPr>
          <p:cNvSpPr/>
          <p:nvPr/>
        </p:nvSpPr>
        <p:spPr>
          <a:xfrm>
            <a:off x="6387221" y="580604"/>
            <a:ext cx="1732356" cy="1732356"/>
          </a:xfrm>
          <a:prstGeom prst="ellipse">
            <a:avLst/>
          </a:prstGeom>
          <a:solidFill>
            <a:srgbClr val="FEEFC8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9" name="Έλλειψη 18">
            <a:extLst>
              <a:ext uri="{FF2B5EF4-FFF2-40B4-BE49-F238E27FC236}">
                <a16:creationId xmlns:a16="http://schemas.microsoft.com/office/drawing/2014/main" id="{7C67F6B2-B53E-044B-8372-5D85D235D89B}"/>
              </a:ext>
            </a:extLst>
          </p:cNvPr>
          <p:cNvSpPr/>
          <p:nvPr/>
        </p:nvSpPr>
        <p:spPr>
          <a:xfrm>
            <a:off x="8342460" y="580604"/>
            <a:ext cx="1732356" cy="1732356"/>
          </a:xfrm>
          <a:prstGeom prst="ellipse">
            <a:avLst/>
          </a:prstGeom>
          <a:solidFill>
            <a:srgbClr val="B8D0EB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0" name="Έλλειψη 19">
            <a:extLst>
              <a:ext uri="{FF2B5EF4-FFF2-40B4-BE49-F238E27FC236}">
                <a16:creationId xmlns:a16="http://schemas.microsoft.com/office/drawing/2014/main" id="{2E359705-F947-2B41-8FDB-5AC43FD2B33F}"/>
              </a:ext>
            </a:extLst>
          </p:cNvPr>
          <p:cNvSpPr/>
          <p:nvPr/>
        </p:nvSpPr>
        <p:spPr>
          <a:xfrm>
            <a:off x="10297699" y="580604"/>
            <a:ext cx="1732356" cy="173235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2" name="Έλλειψη 21">
            <a:extLst>
              <a:ext uri="{FF2B5EF4-FFF2-40B4-BE49-F238E27FC236}">
                <a16:creationId xmlns:a16="http://schemas.microsoft.com/office/drawing/2014/main" id="{54C4F046-5F45-684B-B01F-AD4F00AE3E5B}"/>
              </a:ext>
            </a:extLst>
          </p:cNvPr>
          <p:cNvSpPr/>
          <p:nvPr/>
        </p:nvSpPr>
        <p:spPr>
          <a:xfrm>
            <a:off x="8342460" y="3092886"/>
            <a:ext cx="1732356" cy="1732356"/>
          </a:xfrm>
          <a:prstGeom prst="ellipse">
            <a:avLst/>
          </a:prstGeom>
          <a:solidFill>
            <a:srgbClr val="223E9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3" name="Έλλειψη 22">
            <a:extLst>
              <a:ext uri="{FF2B5EF4-FFF2-40B4-BE49-F238E27FC236}">
                <a16:creationId xmlns:a16="http://schemas.microsoft.com/office/drawing/2014/main" id="{49C24081-41EA-7F4E-81AA-AA8FE00F1F30}"/>
              </a:ext>
            </a:extLst>
          </p:cNvPr>
          <p:cNvSpPr/>
          <p:nvPr/>
        </p:nvSpPr>
        <p:spPr>
          <a:xfrm>
            <a:off x="10297699" y="3092886"/>
            <a:ext cx="1732356" cy="17323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Etc.</a:t>
            </a:r>
            <a:endParaRPr lang="el-GR" dirty="0"/>
          </a:p>
        </p:txBody>
      </p:sp>
      <p:grpSp>
        <p:nvGrpSpPr>
          <p:cNvPr id="8" name="Ομάδα 7">
            <a:extLst>
              <a:ext uri="{FF2B5EF4-FFF2-40B4-BE49-F238E27FC236}">
                <a16:creationId xmlns:a16="http://schemas.microsoft.com/office/drawing/2014/main" id="{74FDE272-928E-E141-9711-C913B6D4FDB5}"/>
              </a:ext>
            </a:extLst>
          </p:cNvPr>
          <p:cNvGrpSpPr/>
          <p:nvPr/>
        </p:nvGrpSpPr>
        <p:grpSpPr>
          <a:xfrm>
            <a:off x="6387221" y="3092886"/>
            <a:ext cx="1732356" cy="1732356"/>
            <a:chOff x="6322583" y="2361343"/>
            <a:chExt cx="1732356" cy="1732356"/>
          </a:xfrm>
        </p:grpSpPr>
        <p:sp>
          <p:nvSpPr>
            <p:cNvPr id="21" name="Έλλειψη 20">
              <a:extLst>
                <a:ext uri="{FF2B5EF4-FFF2-40B4-BE49-F238E27FC236}">
                  <a16:creationId xmlns:a16="http://schemas.microsoft.com/office/drawing/2014/main" id="{C425D4DF-1523-AE4C-B849-DF5039CA1708}"/>
                </a:ext>
              </a:extLst>
            </p:cNvPr>
            <p:cNvSpPr/>
            <p:nvPr/>
          </p:nvSpPr>
          <p:spPr>
            <a:xfrm>
              <a:off x="6322583" y="2361343"/>
              <a:ext cx="1732356" cy="173235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pic>
          <p:nvPicPr>
            <p:cNvPr id="7" name="Εικόνα 6">
              <a:extLst>
                <a:ext uri="{FF2B5EF4-FFF2-40B4-BE49-F238E27FC236}">
                  <a16:creationId xmlns:a16="http://schemas.microsoft.com/office/drawing/2014/main" id="{70ABD045-99DD-A345-966B-EC1EACEF1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02354" y="2533847"/>
              <a:ext cx="1169113" cy="1387347"/>
            </a:xfrm>
            <a:prstGeom prst="rect">
              <a:avLst/>
            </a:prstGeom>
          </p:spPr>
        </p:pic>
      </p:grpSp>
      <p:pic>
        <p:nvPicPr>
          <p:cNvPr id="27" name="Εικόνα 26" descr="Εικόνα που περιέχει μουσική&#10;&#10;&#10;&#10;Η περιγραφή δημιουργήθηκε αυτόματα">
            <a:extLst>
              <a:ext uri="{FF2B5EF4-FFF2-40B4-BE49-F238E27FC236}">
                <a16:creationId xmlns:a16="http://schemas.microsoft.com/office/drawing/2014/main" id="{480EF55D-E847-1E49-BB9A-8E66D68349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5676" y="911100"/>
            <a:ext cx="976401" cy="967911"/>
          </a:xfrm>
          <a:prstGeom prst="rect">
            <a:avLst/>
          </a:prstGeom>
        </p:spPr>
      </p:pic>
      <p:pic>
        <p:nvPicPr>
          <p:cNvPr id="29" name="Εικόνα 28">
            <a:extLst>
              <a:ext uri="{FF2B5EF4-FFF2-40B4-BE49-F238E27FC236}">
                <a16:creationId xmlns:a16="http://schemas.microsoft.com/office/drawing/2014/main" id="{4ED6E706-873F-D645-841C-E21390DA75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889" r="20889"/>
          <a:stretch/>
        </p:blipFill>
        <p:spPr>
          <a:xfrm>
            <a:off x="8428712" y="3179137"/>
            <a:ext cx="1559852" cy="1559852"/>
          </a:xfrm>
          <a:prstGeom prst="ellipse">
            <a:avLst/>
          </a:prstGeom>
        </p:spPr>
      </p:pic>
      <p:pic>
        <p:nvPicPr>
          <p:cNvPr id="31" name="Εικόνα 30">
            <a:extLst>
              <a:ext uri="{FF2B5EF4-FFF2-40B4-BE49-F238E27FC236}">
                <a16:creationId xmlns:a16="http://schemas.microsoft.com/office/drawing/2014/main" id="{7C5B29DC-558F-8B4A-A939-86672D1F207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051" r="10051"/>
          <a:stretch/>
        </p:blipFill>
        <p:spPr>
          <a:xfrm>
            <a:off x="8410159" y="614453"/>
            <a:ext cx="1664657" cy="1664657"/>
          </a:xfrm>
          <a:prstGeom prst="ellipse">
            <a:avLst/>
          </a:prstGeom>
        </p:spPr>
      </p:pic>
      <p:pic>
        <p:nvPicPr>
          <p:cNvPr id="33" name="Εικόνα 32">
            <a:extLst>
              <a:ext uri="{FF2B5EF4-FFF2-40B4-BE49-F238E27FC236}">
                <a16:creationId xmlns:a16="http://schemas.microsoft.com/office/drawing/2014/main" id="{A135E68E-DEFD-2842-AC48-2C57DB1E29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857" t="13285" r="22817" b="14312"/>
          <a:stretch/>
        </p:blipFill>
        <p:spPr>
          <a:xfrm>
            <a:off x="6744440" y="887947"/>
            <a:ext cx="1014215" cy="101421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E510C45-A237-2B48-811B-7EB870C2B748}"/>
              </a:ext>
            </a:extLst>
          </p:cNvPr>
          <p:cNvSpPr txBox="1"/>
          <p:nvPr/>
        </p:nvSpPr>
        <p:spPr>
          <a:xfrm>
            <a:off x="6387220" y="2417488"/>
            <a:ext cx="1732355" cy="44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0" b="1" dirty="0">
                <a:solidFill>
                  <a:schemeClr val="bg1"/>
                </a:solidFill>
                <a:effectLst>
                  <a:outerShdw blurRad="266700" dir="3840000" algn="ctr" rotWithShape="0">
                    <a:schemeClr val="tx1">
                      <a:lumMod val="75000"/>
                      <a:alpha val="92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Health Care &amp;</a:t>
            </a:r>
          </a:p>
          <a:p>
            <a:pPr algn="ctr"/>
            <a:r>
              <a:rPr lang="en-US" sz="1130" b="1" dirty="0">
                <a:solidFill>
                  <a:schemeClr val="bg1"/>
                </a:solidFill>
                <a:effectLst>
                  <a:outerShdw blurRad="266700" dir="3840000" algn="ctr" rotWithShape="0">
                    <a:schemeClr val="tx1">
                      <a:lumMod val="75000"/>
                      <a:alpha val="92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Personalized Medicine</a:t>
            </a:r>
            <a:endParaRPr lang="el-GR" sz="1130" b="1" dirty="0">
              <a:solidFill>
                <a:schemeClr val="bg1"/>
              </a:solidFill>
              <a:effectLst>
                <a:outerShdw blurRad="266700" dir="3840000" algn="ctr" rotWithShape="0">
                  <a:schemeClr val="tx1">
                    <a:lumMod val="75000"/>
                    <a:alpha val="92000"/>
                  </a:schemeClr>
                </a:outerShdw>
              </a:effectLs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3E1909-0195-C14D-9259-1429C1732CC6}"/>
              </a:ext>
            </a:extLst>
          </p:cNvPr>
          <p:cNvSpPr txBox="1"/>
          <p:nvPr/>
        </p:nvSpPr>
        <p:spPr>
          <a:xfrm>
            <a:off x="8342461" y="2415517"/>
            <a:ext cx="173235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0" b="1" dirty="0">
                <a:solidFill>
                  <a:schemeClr val="bg1"/>
                </a:solidFill>
                <a:effectLst>
                  <a:outerShdw blurRad="266700" dir="3840000" algn="ctr" rotWithShape="0">
                    <a:schemeClr val="tx1">
                      <a:lumMod val="75000"/>
                      <a:alpha val="92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Self Driving</a:t>
            </a:r>
          </a:p>
          <a:p>
            <a:pPr algn="ctr"/>
            <a:r>
              <a:rPr lang="en-US" sz="1130" b="1" dirty="0">
                <a:solidFill>
                  <a:schemeClr val="bg1"/>
                </a:solidFill>
                <a:effectLst>
                  <a:outerShdw blurRad="266700" dir="3840000" algn="ctr" rotWithShape="0">
                    <a:schemeClr val="tx1">
                      <a:lumMod val="75000"/>
                      <a:alpha val="92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Cars</a:t>
            </a:r>
            <a:r>
              <a:rPr lang="el-GR" sz="1130" b="1" dirty="0">
                <a:solidFill>
                  <a:schemeClr val="bg1"/>
                </a:solidFill>
                <a:effectLst>
                  <a:outerShdw blurRad="266700" dir="3840000" algn="ctr" rotWithShape="0">
                    <a:schemeClr val="tx1">
                      <a:lumMod val="75000"/>
                      <a:alpha val="92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&amp; </a:t>
            </a:r>
            <a:r>
              <a:rPr lang="en-US" sz="1130" b="1" dirty="0">
                <a:solidFill>
                  <a:schemeClr val="bg1"/>
                </a:solidFill>
                <a:effectLst>
                  <a:outerShdw blurRad="266700" dir="3840000" algn="ctr" rotWithShape="0">
                    <a:schemeClr val="tx1">
                      <a:lumMod val="75000"/>
                      <a:alpha val="92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Smart Cities</a:t>
            </a:r>
            <a:endParaRPr lang="el-GR" sz="1130" b="1" dirty="0">
              <a:solidFill>
                <a:schemeClr val="bg1"/>
              </a:solidFill>
              <a:effectLst>
                <a:outerShdw blurRad="266700" dir="3840000" algn="ctr" rotWithShape="0">
                  <a:schemeClr val="tx1">
                    <a:lumMod val="75000"/>
                    <a:alpha val="92000"/>
                  </a:schemeClr>
                </a:outerShdw>
              </a:effectLs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EC1E57-C5DE-A547-8BD3-C5532314C527}"/>
              </a:ext>
            </a:extLst>
          </p:cNvPr>
          <p:cNvSpPr txBox="1"/>
          <p:nvPr/>
        </p:nvSpPr>
        <p:spPr>
          <a:xfrm>
            <a:off x="10297700" y="2415517"/>
            <a:ext cx="1732355" cy="44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0" b="1" dirty="0">
                <a:solidFill>
                  <a:schemeClr val="bg1"/>
                </a:solidFill>
                <a:effectLst>
                  <a:outerShdw blurRad="266700" dir="3840000" algn="ctr" rotWithShape="0">
                    <a:schemeClr val="tx1">
                      <a:lumMod val="75000"/>
                      <a:alpha val="92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Credit Scores &amp;</a:t>
            </a:r>
          </a:p>
          <a:p>
            <a:pPr algn="ctr"/>
            <a:r>
              <a:rPr lang="en-US" sz="1130" b="1" dirty="0">
                <a:solidFill>
                  <a:schemeClr val="bg1"/>
                </a:solidFill>
                <a:effectLst>
                  <a:outerShdw blurRad="266700" dir="3840000" algn="ctr" rotWithShape="0">
                    <a:schemeClr val="tx1">
                      <a:lumMod val="75000"/>
                      <a:alpha val="92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Financial Information</a:t>
            </a:r>
            <a:endParaRPr lang="el-GR" sz="1130" b="1" dirty="0">
              <a:solidFill>
                <a:schemeClr val="bg1"/>
              </a:solidFill>
              <a:effectLst>
                <a:outerShdw blurRad="266700" dir="3840000" algn="ctr" rotWithShape="0">
                  <a:schemeClr val="tx1">
                    <a:lumMod val="75000"/>
                    <a:alpha val="92000"/>
                  </a:schemeClr>
                </a:outerShdw>
              </a:effectLs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2D709E-EAFE-3E40-AE01-B4CC0FA2CD02}"/>
              </a:ext>
            </a:extLst>
          </p:cNvPr>
          <p:cNvSpPr txBox="1"/>
          <p:nvPr/>
        </p:nvSpPr>
        <p:spPr>
          <a:xfrm>
            <a:off x="6387220" y="4911493"/>
            <a:ext cx="1732355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0" b="1" dirty="0">
                <a:solidFill>
                  <a:schemeClr val="bg1"/>
                </a:solidFill>
                <a:effectLst>
                  <a:outerShdw blurRad="266700" dir="3840000" algn="ctr" rotWithShape="0">
                    <a:schemeClr val="tx1">
                      <a:lumMod val="75000"/>
                      <a:alpha val="92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Robotic Assistants</a:t>
            </a:r>
            <a:endParaRPr lang="el-GR" sz="1130" b="1" dirty="0">
              <a:solidFill>
                <a:schemeClr val="bg1"/>
              </a:solidFill>
              <a:effectLst>
                <a:outerShdw blurRad="266700" dir="3840000" algn="ctr" rotWithShape="0">
                  <a:schemeClr val="tx1">
                    <a:lumMod val="75000"/>
                    <a:alpha val="92000"/>
                  </a:schemeClr>
                </a:outerShdw>
              </a:effectLs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CDA697-9FCF-CC4B-9E94-3AF1E6905668}"/>
              </a:ext>
            </a:extLst>
          </p:cNvPr>
          <p:cNvSpPr txBox="1"/>
          <p:nvPr/>
        </p:nvSpPr>
        <p:spPr>
          <a:xfrm>
            <a:off x="8342461" y="4909522"/>
            <a:ext cx="1732355" cy="44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0" b="1" dirty="0">
                <a:solidFill>
                  <a:schemeClr val="bg1"/>
                </a:solidFill>
                <a:effectLst>
                  <a:outerShdw blurRad="266700" dir="3840000" algn="ctr" rotWithShape="0">
                    <a:schemeClr val="tx1">
                      <a:lumMod val="75000"/>
                      <a:alpha val="92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GDPR Regulation:</a:t>
            </a:r>
          </a:p>
          <a:p>
            <a:pPr algn="ctr"/>
            <a:r>
              <a:rPr lang="en-US" sz="1130" b="1" dirty="0">
                <a:solidFill>
                  <a:schemeClr val="bg1"/>
                </a:solidFill>
                <a:effectLst>
                  <a:outerShdw blurRad="266700" dir="3840000" algn="ctr" rotWithShape="0">
                    <a:schemeClr val="tx1">
                      <a:lumMod val="75000"/>
                      <a:alpha val="92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‘Right to Explanation”</a:t>
            </a:r>
            <a:endParaRPr lang="el-GR" sz="1130" b="1" dirty="0">
              <a:solidFill>
                <a:schemeClr val="bg1"/>
              </a:solidFill>
              <a:effectLst>
                <a:outerShdw blurRad="266700" dir="3840000" algn="ctr" rotWithShape="0">
                  <a:schemeClr val="tx1">
                    <a:lumMod val="75000"/>
                    <a:alpha val="92000"/>
                  </a:schemeClr>
                </a:outerShdw>
              </a:effectLs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093E03-CA3E-D34F-A5B5-ED23EDD5A681}"/>
              </a:ext>
            </a:extLst>
          </p:cNvPr>
          <p:cNvSpPr txBox="1"/>
          <p:nvPr/>
        </p:nvSpPr>
        <p:spPr>
          <a:xfrm>
            <a:off x="10297700" y="4909522"/>
            <a:ext cx="1732355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0" b="1" dirty="0">
                <a:solidFill>
                  <a:schemeClr val="bg1"/>
                </a:solidFill>
                <a:effectLst>
                  <a:outerShdw blurRad="266700" dir="3840000" algn="ctr" rotWithShape="0">
                    <a:schemeClr val="tx1">
                      <a:lumMod val="75000"/>
                      <a:alpha val="92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User’s Trust,</a:t>
            </a:r>
            <a:endParaRPr lang="el-GR" sz="1130" b="1" dirty="0">
              <a:solidFill>
                <a:schemeClr val="bg1"/>
              </a:solidFill>
              <a:effectLst>
                <a:outerShdw blurRad="266700" dir="3840000" algn="ctr" rotWithShape="0">
                  <a:schemeClr val="tx1">
                    <a:lumMod val="75000"/>
                    <a:alpha val="92000"/>
                  </a:schemeClr>
                </a:outerShdw>
              </a:effectLs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1130" b="1" dirty="0">
                <a:solidFill>
                  <a:schemeClr val="bg1"/>
                </a:solidFill>
                <a:effectLst>
                  <a:outerShdw blurRad="266700" dir="3840000" algn="ctr" rotWithShape="0">
                    <a:schemeClr val="tx1">
                      <a:lumMod val="75000"/>
                      <a:alpha val="92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Miss Classification</a:t>
            </a:r>
            <a:r>
              <a:rPr lang="el-GR" sz="1130" b="1" dirty="0">
                <a:solidFill>
                  <a:schemeClr val="bg1"/>
                </a:solidFill>
                <a:effectLst>
                  <a:outerShdw blurRad="266700" dir="3840000" algn="ctr" rotWithShape="0">
                    <a:schemeClr val="tx1">
                      <a:lumMod val="75000"/>
                      <a:alpha val="92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</a:p>
          <a:p>
            <a:pPr algn="ctr"/>
            <a:r>
              <a:rPr lang="en-US" sz="1130" b="1" dirty="0">
                <a:solidFill>
                  <a:schemeClr val="bg1"/>
                </a:solidFill>
                <a:effectLst>
                  <a:outerShdw blurRad="266700" dir="3840000" algn="ctr" rotWithShape="0">
                    <a:schemeClr val="tx1">
                      <a:lumMod val="75000"/>
                      <a:alpha val="92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 Understanding</a:t>
            </a:r>
            <a:endParaRPr lang="el-GR" sz="1130" b="1" dirty="0">
              <a:solidFill>
                <a:schemeClr val="bg1"/>
              </a:solidFill>
              <a:effectLst>
                <a:outerShdw blurRad="266700" dir="3840000" algn="ctr" rotWithShape="0">
                  <a:schemeClr val="tx1">
                    <a:lumMod val="75000"/>
                    <a:alpha val="92000"/>
                  </a:schemeClr>
                </a:outerShdw>
              </a:effectLs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A28B4C-E879-354B-A563-AD4E9AE43961}"/>
              </a:ext>
            </a:extLst>
          </p:cNvPr>
          <p:cNvSpPr/>
          <p:nvPr/>
        </p:nvSpPr>
        <p:spPr>
          <a:xfrm>
            <a:off x="863601" y="5723468"/>
            <a:ext cx="5232399" cy="1117600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D2E92D-3826-3849-9C05-61E02A156C60}"/>
              </a:ext>
            </a:extLst>
          </p:cNvPr>
          <p:cNvSpPr txBox="1"/>
          <p:nvPr/>
        </p:nvSpPr>
        <p:spPr>
          <a:xfrm>
            <a:off x="1062062" y="5804614"/>
            <a:ext cx="4830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dirty="0"/>
              <a:t>«</a:t>
            </a:r>
            <a:r>
              <a:rPr lang="en-US" sz="1400" dirty="0"/>
              <a:t>At the individual level, designers have both ethical and legal responsibilities to provide such justification for decisions that could result in death, financial loss, or denial of parole.</a:t>
            </a:r>
            <a:r>
              <a:rPr lang="el-GR" sz="1400" dirty="0"/>
              <a:t>»</a:t>
            </a:r>
            <a:r>
              <a:rPr lang="en-US" sz="1400" dirty="0"/>
              <a:t>, </a:t>
            </a:r>
          </a:p>
          <a:p>
            <a:r>
              <a:rPr lang="en-US" sz="1400" dirty="0"/>
              <a:t>Don Monroe 2018</a:t>
            </a:r>
            <a:r>
              <a:rPr lang="en-US" sz="1400" baseline="30000" dirty="0"/>
              <a:t>[3]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5FD939-7812-004E-927D-4C21C1E4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682-AA8E-4C48-8072-DBBA164E5C50}" type="slidenum">
              <a:rPr lang="el-GR" smtClean="0"/>
              <a:t>7</a:t>
            </a:fld>
            <a:endParaRPr lang="el-GR" dirty="0"/>
          </a:p>
        </p:txBody>
      </p:sp>
      <p:pic>
        <p:nvPicPr>
          <p:cNvPr id="13" name="Graphic 12" descr="House">
            <a:extLst>
              <a:ext uri="{FF2B5EF4-FFF2-40B4-BE49-F238E27FC236}">
                <a16:creationId xmlns:a16="http://schemas.microsoft.com/office/drawing/2014/main" id="{B5DFA3A7-04A6-3949-A675-36F09E2E02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96041" y="715803"/>
            <a:ext cx="555006" cy="55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16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 advTm="70607">
        <p14:gallery dir="l"/>
      </p:transition>
    </mc:Choice>
    <mc:Fallback xmlns="">
      <p:transition spd="slow" advTm="70607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7653ED72-138A-F040-98A0-D82CD37F1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276" y="222335"/>
            <a:ext cx="7190073" cy="15693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000" dirty="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Dimensions of </a:t>
            </a:r>
            <a:br>
              <a:rPr lang="en-US" sz="5000" dirty="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5000" dirty="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Interpretability</a:t>
            </a:r>
          </a:p>
        </p:txBody>
      </p:sp>
      <p:sp>
        <p:nvSpPr>
          <p:cNvPr id="17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Εικόνα 7" descr="Εικόνα που περιέχει κείμενο, εφημερίδα&#10;&#10;&#10;&#10;Η περιγραφή δημιουργήθηκε αυτόματα">
            <a:extLst>
              <a:ext uri="{FF2B5EF4-FFF2-40B4-BE49-F238E27FC236}">
                <a16:creationId xmlns:a16="http://schemas.microsoft.com/office/drawing/2014/main" id="{29D60F8E-E301-C04F-AC26-BF5A0201B5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r="13102" b="3"/>
          <a:stretch/>
        </p:blipFill>
        <p:spPr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cxnSp>
        <p:nvCxnSpPr>
          <p:cNvPr id="19" name="Ευθεία γραμμή σύνδεσης 18">
            <a:extLst>
              <a:ext uri="{FF2B5EF4-FFF2-40B4-BE49-F238E27FC236}">
                <a16:creationId xmlns:a16="http://schemas.microsoft.com/office/drawing/2014/main" id="{70CB8291-553C-BC46-9BE6-551301F6B2C7}"/>
              </a:ext>
            </a:extLst>
          </p:cNvPr>
          <p:cNvCxnSpPr>
            <a:cxnSpLocks/>
          </p:cNvCxnSpPr>
          <p:nvPr/>
        </p:nvCxnSpPr>
        <p:spPr>
          <a:xfrm>
            <a:off x="6313574" y="4390317"/>
            <a:ext cx="58784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A3118BE-2561-0540-AA15-B66D32E0545C}"/>
              </a:ext>
            </a:extLst>
          </p:cNvPr>
          <p:cNvSpPr txBox="1"/>
          <p:nvPr/>
        </p:nvSpPr>
        <p:spPr>
          <a:xfrm>
            <a:off x="6313574" y="3919502"/>
            <a:ext cx="59291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3. Which is the Nature of User Expertise?</a:t>
            </a:r>
            <a:endParaRPr lang="el-GR" sz="25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21" name="Ευθεία γραμμή σύνδεσης 20">
            <a:extLst>
              <a:ext uri="{FF2B5EF4-FFF2-40B4-BE49-F238E27FC236}">
                <a16:creationId xmlns:a16="http://schemas.microsoft.com/office/drawing/2014/main" id="{B04271C1-42CB-A646-AD6C-5334FDA78E2A}"/>
              </a:ext>
            </a:extLst>
          </p:cNvPr>
          <p:cNvCxnSpPr>
            <a:cxnSpLocks/>
          </p:cNvCxnSpPr>
          <p:nvPr/>
        </p:nvCxnSpPr>
        <p:spPr>
          <a:xfrm>
            <a:off x="8702008" y="3773308"/>
            <a:ext cx="348999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CF0294-3ECF-ED4F-9C25-A756C523BE05}"/>
              </a:ext>
            </a:extLst>
          </p:cNvPr>
          <p:cNvSpPr txBox="1"/>
          <p:nvPr/>
        </p:nvSpPr>
        <p:spPr>
          <a:xfrm>
            <a:off x="8702008" y="3286778"/>
            <a:ext cx="45555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2. Has Time Limitation?</a:t>
            </a:r>
            <a:endParaRPr lang="el-GR" sz="25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23" name="Ευθεία γραμμή σύνδεσης 22">
            <a:extLst>
              <a:ext uri="{FF2B5EF4-FFF2-40B4-BE49-F238E27FC236}">
                <a16:creationId xmlns:a16="http://schemas.microsoft.com/office/drawing/2014/main" id="{E99A4414-4693-904F-A66A-17EE0E485C2C}"/>
              </a:ext>
            </a:extLst>
          </p:cNvPr>
          <p:cNvCxnSpPr>
            <a:cxnSpLocks/>
          </p:cNvCxnSpPr>
          <p:nvPr/>
        </p:nvCxnSpPr>
        <p:spPr>
          <a:xfrm>
            <a:off x="8877117" y="3155986"/>
            <a:ext cx="33148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F4DA198-3ED5-C046-BF48-2D073BF1EF42}"/>
              </a:ext>
            </a:extLst>
          </p:cNvPr>
          <p:cNvSpPr txBox="1"/>
          <p:nvPr/>
        </p:nvSpPr>
        <p:spPr>
          <a:xfrm>
            <a:off x="8785517" y="2710222"/>
            <a:ext cx="45555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1. Is it Global or Local?</a:t>
            </a:r>
            <a:endParaRPr lang="el-GR" sz="25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14" name="Ευθεία γραμμή σύνδεσης 20">
            <a:extLst>
              <a:ext uri="{FF2B5EF4-FFF2-40B4-BE49-F238E27FC236}">
                <a16:creationId xmlns:a16="http://schemas.microsoft.com/office/drawing/2014/main" id="{D92A711C-B3B6-4249-8257-BEAD4FF00E6C}"/>
              </a:ext>
            </a:extLst>
          </p:cNvPr>
          <p:cNvCxnSpPr>
            <a:cxnSpLocks/>
          </p:cNvCxnSpPr>
          <p:nvPr/>
        </p:nvCxnSpPr>
        <p:spPr>
          <a:xfrm>
            <a:off x="6760454" y="4960180"/>
            <a:ext cx="54823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330E3B-09D8-F543-8F79-D458B217DD75}"/>
              </a:ext>
            </a:extLst>
          </p:cNvPr>
          <p:cNvSpPr txBox="1"/>
          <p:nvPr/>
        </p:nvSpPr>
        <p:spPr>
          <a:xfrm>
            <a:off x="6760454" y="4456717"/>
            <a:ext cx="57042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5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4</a:t>
            </a:r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. Which is the Shape of Explanation?</a:t>
            </a:r>
            <a:endParaRPr lang="el-GR" sz="25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C25B1B-6E83-E24B-8E58-025397A6C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682-AA8E-4C48-8072-DBBA164E5C50}" type="slidenum">
              <a:rPr lang="el-GR" smtClean="0"/>
              <a:t>8</a:t>
            </a:fld>
            <a:endParaRPr lang="el-G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124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170"/>
    </mc:Choice>
    <mc:Fallback xmlns="">
      <p:transition spd="slow" advTm="131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447AAD-A0F1-5648-B6AA-4A9B842F940B}"/>
              </a:ext>
            </a:extLst>
          </p:cNvPr>
          <p:cNvCxnSpPr/>
          <p:nvPr/>
        </p:nvCxnSpPr>
        <p:spPr>
          <a:xfrm>
            <a:off x="-537882" y="3429000"/>
            <a:ext cx="1864658" cy="2034431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EF91C9-E58F-5642-83FA-8AAC7E106CAC}"/>
              </a:ext>
            </a:extLst>
          </p:cNvPr>
          <p:cNvCxnSpPr/>
          <p:nvPr/>
        </p:nvCxnSpPr>
        <p:spPr>
          <a:xfrm flipV="1">
            <a:off x="1308847" y="3429000"/>
            <a:ext cx="2277035" cy="2034431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9E9A409-7D40-FC46-ADB3-DF00EED8AA87}"/>
              </a:ext>
            </a:extLst>
          </p:cNvPr>
          <p:cNvCxnSpPr/>
          <p:nvPr/>
        </p:nvCxnSpPr>
        <p:spPr>
          <a:xfrm>
            <a:off x="3641751" y="3429000"/>
            <a:ext cx="2239096" cy="1876274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0D91189-D913-2941-BBE1-B93A53E09ED3}"/>
              </a:ext>
            </a:extLst>
          </p:cNvPr>
          <p:cNvCxnSpPr>
            <a:cxnSpLocks/>
          </p:cNvCxnSpPr>
          <p:nvPr/>
        </p:nvCxnSpPr>
        <p:spPr>
          <a:xfrm flipV="1">
            <a:off x="5900857" y="3270843"/>
            <a:ext cx="2649392" cy="2140732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A1E47B-AA43-8543-96E7-7C7ABC17F38B}"/>
              </a:ext>
            </a:extLst>
          </p:cNvPr>
          <p:cNvCxnSpPr/>
          <p:nvPr/>
        </p:nvCxnSpPr>
        <p:spPr>
          <a:xfrm>
            <a:off x="8606118" y="3270843"/>
            <a:ext cx="2119832" cy="2192588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Εικόνα 4" descr="Εικόνα που περιέχει κτίριο, υπαίθριος&#10;&#10;&#10;&#10;Η περιγραφή δημιουργήθηκε αυτόματα">
            <a:extLst>
              <a:ext uri="{FF2B5EF4-FFF2-40B4-BE49-F238E27FC236}">
                <a16:creationId xmlns:a16="http://schemas.microsoft.com/office/drawing/2014/main" id="{815F7F23-4723-E046-A228-28B83DE3A8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0000"/>
                    </a14:imgEffect>
                    <a14:imgEffect>
                      <a14:brightnessContrast bright="9000" contrast="-40000"/>
                    </a14:imgEffect>
                  </a14:imgLayer>
                </a14:imgProps>
              </a:ext>
            </a:extLst>
          </a:blip>
          <a:srcRect t="72476"/>
          <a:stretch/>
        </p:blipFill>
        <p:spPr>
          <a:xfrm>
            <a:off x="0" y="0"/>
            <a:ext cx="12192000" cy="1677858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1C537132-4775-9640-9B3F-0EB5458C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06" y="176147"/>
            <a:ext cx="11778048" cy="1325563"/>
          </a:xfrm>
        </p:spPr>
        <p:txBody>
          <a:bodyPr>
            <a:noAutofit/>
          </a:bodyPr>
          <a:lstStyle/>
          <a:p>
            <a:r>
              <a:rPr lang="en-US" sz="4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Desired Features of Explainable Model</a:t>
            </a:r>
            <a:endParaRPr lang="el-GR" sz="4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Έλλειψη 9">
            <a:extLst>
              <a:ext uri="{FF2B5EF4-FFF2-40B4-BE49-F238E27FC236}">
                <a16:creationId xmlns:a16="http://schemas.microsoft.com/office/drawing/2014/main" id="{8668C6C0-9C32-EF41-A3A0-8D0F1A24307E}"/>
              </a:ext>
            </a:extLst>
          </p:cNvPr>
          <p:cNvSpPr/>
          <p:nvPr/>
        </p:nvSpPr>
        <p:spPr>
          <a:xfrm>
            <a:off x="2522981" y="2012799"/>
            <a:ext cx="2516088" cy="2516088"/>
          </a:xfrm>
          <a:prstGeom prst="ellipse">
            <a:avLst/>
          </a:prstGeom>
          <a:ln/>
          <a:effectLst>
            <a:outerShdw blurRad="241300" dist="88900" dir="5400000" algn="t" rotWithShape="0">
              <a:prstClr val="black">
                <a:alpha val="28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Accuracy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Measuring the accuracy and other metrics of the model</a:t>
            </a:r>
          </a:p>
        </p:txBody>
      </p:sp>
      <p:sp>
        <p:nvSpPr>
          <p:cNvPr id="11" name="Έλλειψη 10">
            <a:extLst>
              <a:ext uri="{FF2B5EF4-FFF2-40B4-BE49-F238E27FC236}">
                <a16:creationId xmlns:a16="http://schemas.microsoft.com/office/drawing/2014/main" id="{F9364343-224B-9D4D-9990-630C486102D7}"/>
              </a:ext>
            </a:extLst>
          </p:cNvPr>
          <p:cNvSpPr/>
          <p:nvPr/>
        </p:nvSpPr>
        <p:spPr>
          <a:xfrm>
            <a:off x="208006" y="4205387"/>
            <a:ext cx="2516088" cy="2516088"/>
          </a:xfrm>
          <a:prstGeom prst="ellipse">
            <a:avLst/>
          </a:prstGeom>
          <a:ln/>
          <a:effectLst>
            <a:outerShdw blurRad="241300" dist="88900" dir="5400000" algn="t" rotWithShape="0">
              <a:prstClr val="black">
                <a:alpha val="28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Interpretability</a:t>
            </a:r>
            <a:r>
              <a:rPr lang="en-US" sz="17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algn="ctr"/>
            <a:r>
              <a:rPr lang="en-US" sz="17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Measuring 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Comprehensibility</a:t>
            </a:r>
            <a:r>
              <a:rPr lang="en-US" sz="17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model</a:t>
            </a:r>
            <a:endParaRPr lang="el-GR" sz="17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Έλλειψη 11">
            <a:extLst>
              <a:ext uri="{FF2B5EF4-FFF2-40B4-BE49-F238E27FC236}">
                <a16:creationId xmlns:a16="http://schemas.microsoft.com/office/drawing/2014/main" id="{4CB9D903-3E2E-2141-AB8C-7712AF964FF3}"/>
              </a:ext>
            </a:extLst>
          </p:cNvPr>
          <p:cNvSpPr/>
          <p:nvPr/>
        </p:nvSpPr>
        <p:spPr>
          <a:xfrm>
            <a:off x="4837956" y="4205387"/>
            <a:ext cx="2516088" cy="2516088"/>
          </a:xfrm>
          <a:prstGeom prst="ellipse">
            <a:avLst/>
          </a:prstGeom>
          <a:ln/>
          <a:effectLst>
            <a:outerShdw blurRad="241300" dist="88900" dir="5400000" algn="t" rotWithShape="0">
              <a:prstClr val="black">
                <a:alpha val="28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Fidelity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Measuring the imitation of the black box</a:t>
            </a:r>
            <a:endParaRPr lang="el-G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Έλλειψη 10">
            <a:extLst>
              <a:ext uri="{FF2B5EF4-FFF2-40B4-BE49-F238E27FC236}">
                <a16:creationId xmlns:a16="http://schemas.microsoft.com/office/drawing/2014/main" id="{3331092A-89F3-B04B-B118-4A3200206FF4}"/>
              </a:ext>
            </a:extLst>
          </p:cNvPr>
          <p:cNvSpPr/>
          <p:nvPr/>
        </p:nvSpPr>
        <p:spPr>
          <a:xfrm>
            <a:off x="9467906" y="4153531"/>
            <a:ext cx="2516088" cy="2516088"/>
          </a:xfrm>
          <a:prstGeom prst="ellipse">
            <a:avLst/>
          </a:prstGeom>
          <a:ln/>
          <a:effectLst>
            <a:outerShdw blurRad="241300" dist="88900" dir="5400000" algn="t" rotWithShape="0">
              <a:prstClr val="black">
                <a:alpha val="28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Other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Fairness</a:t>
            </a:r>
            <a:r>
              <a:rPr lang="el-G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privacy</a:t>
            </a:r>
            <a:r>
              <a:rPr lang="el-G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usability</a:t>
            </a:r>
            <a:r>
              <a:rPr lang="el-G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reliability</a:t>
            </a:r>
            <a:r>
              <a:rPr lang="el-G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robustness</a:t>
            </a:r>
            <a:r>
              <a:rPr lang="el-G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</a:t>
            </a:r>
            <a:r>
              <a:rPr lang="en-US" dirty="0"/>
              <a:t>scalability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F1C4EE-0B50-9C4C-AEB6-B2C7B1D1D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7057"/>
            <a:ext cx="2743200" cy="365125"/>
          </a:xfrm>
        </p:spPr>
        <p:txBody>
          <a:bodyPr/>
          <a:lstStyle/>
          <a:p>
            <a:fld id="{FA54D682-AA8E-4C48-8072-DBBA164E5C50}" type="slidenum">
              <a:rPr lang="el-GR" smtClean="0"/>
              <a:t>9</a:t>
            </a:fld>
            <a:endParaRPr lang="el-GR" dirty="0"/>
          </a:p>
        </p:txBody>
      </p:sp>
      <p:sp>
        <p:nvSpPr>
          <p:cNvPr id="13" name="Έλλειψη 9">
            <a:extLst>
              <a:ext uri="{FF2B5EF4-FFF2-40B4-BE49-F238E27FC236}">
                <a16:creationId xmlns:a16="http://schemas.microsoft.com/office/drawing/2014/main" id="{6B3526F2-9547-3F4C-AB0D-321C394BBD9A}"/>
              </a:ext>
            </a:extLst>
          </p:cNvPr>
          <p:cNvSpPr/>
          <p:nvPr/>
        </p:nvSpPr>
        <p:spPr>
          <a:xfrm>
            <a:off x="7354044" y="2012799"/>
            <a:ext cx="2516088" cy="2516088"/>
          </a:xfrm>
          <a:prstGeom prst="ellipse">
            <a:avLst/>
          </a:prstGeom>
          <a:ln/>
          <a:effectLst>
            <a:outerShdw blurRad="241300" dist="88900" dir="5400000" algn="t" rotWithShape="0">
              <a:prstClr val="black">
                <a:alpha val="28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Responsiven-ess</a:t>
            </a:r>
            <a:r>
              <a:rPr lang="en-US" b="1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Measuring the time for explaining an instance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484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2961">
        <p159:morph option="byObject"/>
      </p:transition>
    </mc:Choice>
    <mc:Fallback xmlns="">
      <p:transition spd="slow" advTm="7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8" grpId="0" animBg="1"/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4|58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|1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1|18.3|5.2|33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12.7|2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2|5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|16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|16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|16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|16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|16.9"/>
</p:tagLst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1481</Words>
  <Application>Microsoft Macintosh PowerPoint</Application>
  <PresentationFormat>Widescreen</PresentationFormat>
  <Paragraphs>580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Helvetica Neue</vt:lpstr>
      <vt:lpstr>Helvetica Neue Light</vt:lpstr>
      <vt:lpstr>Helvetica Neue Medium</vt:lpstr>
      <vt:lpstr>Helvetica Neue Thin</vt:lpstr>
      <vt:lpstr>Helvetica Neue UltraLight</vt:lpstr>
      <vt:lpstr>Wingdings</vt:lpstr>
      <vt:lpstr>Θέμα του Office</vt:lpstr>
      <vt:lpstr>Explainable  Machine Learning</vt:lpstr>
      <vt:lpstr>Our Team</vt:lpstr>
      <vt:lpstr>Outline</vt:lpstr>
      <vt:lpstr>Recognized Interpretable Models</vt:lpstr>
      <vt:lpstr>Black Box Predictor... Means?</vt:lpstr>
      <vt:lpstr>Meaning Of Explainable ML</vt:lpstr>
      <vt:lpstr>Where we need Explainable ML</vt:lpstr>
      <vt:lpstr>Dimensions of  Interpretability</vt:lpstr>
      <vt:lpstr>Desired Features of Explainable Model</vt:lpstr>
      <vt:lpstr>PowerPoint Presentation</vt:lpstr>
      <vt:lpstr>Comprehensibility Measure[2,6]</vt:lpstr>
      <vt:lpstr>Types of Data</vt:lpstr>
      <vt:lpstr>Opening the Black Box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Existing XML Libraries</vt:lpstr>
      <vt:lpstr>Bibliography</vt:lpstr>
      <vt:lpstr>Demo Time</vt:lpstr>
      <vt:lpstr>Before we go…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Explainable  Machine Learning</dc:title>
  <dc:creator>Ioannis Mollas</dc:creator>
  <cp:lastModifiedBy>Ioannis Mollas</cp:lastModifiedBy>
  <cp:revision>2</cp:revision>
  <dcterms:created xsi:type="dcterms:W3CDTF">2019-05-19T17:41:12Z</dcterms:created>
  <dcterms:modified xsi:type="dcterms:W3CDTF">2019-05-20T07:58:04Z</dcterms:modified>
</cp:coreProperties>
</file>